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1" r:id="rId3"/>
  </p:sldMasterIdLst>
  <p:notesMasterIdLst>
    <p:notesMasterId r:id="rId51"/>
  </p:notesMasterIdLst>
  <p:sldIdLst>
    <p:sldId id="529" r:id="rId4"/>
    <p:sldId id="3301" r:id="rId5"/>
    <p:sldId id="3303" r:id="rId6"/>
    <p:sldId id="3305" r:id="rId7"/>
    <p:sldId id="3306" r:id="rId8"/>
    <p:sldId id="3307" r:id="rId9"/>
    <p:sldId id="3308" r:id="rId10"/>
    <p:sldId id="3309" r:id="rId11"/>
    <p:sldId id="3310" r:id="rId12"/>
    <p:sldId id="3311" r:id="rId13"/>
    <p:sldId id="3261" r:id="rId14"/>
    <p:sldId id="3283" r:id="rId15"/>
    <p:sldId id="3312" r:id="rId16"/>
    <p:sldId id="3313" r:id="rId17"/>
    <p:sldId id="3277" r:id="rId18"/>
    <p:sldId id="423" r:id="rId19"/>
    <p:sldId id="3219" r:id="rId20"/>
    <p:sldId id="3225" r:id="rId21"/>
    <p:sldId id="477" r:id="rId22"/>
    <p:sldId id="3278" r:id="rId23"/>
    <p:sldId id="3279" r:id="rId24"/>
    <p:sldId id="3280" r:id="rId25"/>
    <p:sldId id="3286" r:id="rId26"/>
    <p:sldId id="432" r:id="rId27"/>
    <p:sldId id="3274" r:id="rId28"/>
    <p:sldId id="3284" r:id="rId29"/>
    <p:sldId id="3285" r:id="rId30"/>
    <p:sldId id="3287" r:id="rId31"/>
    <p:sldId id="3288" r:id="rId32"/>
    <p:sldId id="3290" r:id="rId33"/>
    <p:sldId id="3291" r:id="rId34"/>
    <p:sldId id="3292" r:id="rId35"/>
    <p:sldId id="3289" r:id="rId36"/>
    <p:sldId id="434" r:id="rId37"/>
    <p:sldId id="435" r:id="rId38"/>
    <p:sldId id="3294" r:id="rId39"/>
    <p:sldId id="436" r:id="rId40"/>
    <p:sldId id="3293" r:id="rId41"/>
    <p:sldId id="3295" r:id="rId42"/>
    <p:sldId id="428" r:id="rId43"/>
    <p:sldId id="3275" r:id="rId44"/>
    <p:sldId id="3269" r:id="rId45"/>
    <p:sldId id="3296" r:id="rId46"/>
    <p:sldId id="3297" r:id="rId47"/>
    <p:sldId id="3300" r:id="rId48"/>
    <p:sldId id="3298" r:id="rId49"/>
    <p:sldId id="3299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891637"/>
    <a:srgbClr val="762416"/>
    <a:srgbClr val="1E177C"/>
    <a:srgbClr val="EA968D"/>
    <a:srgbClr val="9290EA"/>
    <a:srgbClr val="FF0000"/>
    <a:srgbClr val="1A17A5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59"/>
    <p:restoredTop sz="76309" autoAdjust="0"/>
  </p:normalViewPr>
  <p:slideViewPr>
    <p:cSldViewPr>
      <p:cViewPr varScale="1">
        <p:scale>
          <a:sx n="95" d="100"/>
          <a:sy n="95" d="100"/>
        </p:scale>
        <p:origin x="12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30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02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90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47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453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88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52658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a collusion of two parties can recover a party’s secret salary.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C74E1E-7417-4D0E-B780-8455AF6FB1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880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21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5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55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082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88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5203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9459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1162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2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56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03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1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8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57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29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71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2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572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0696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7036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2771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349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58357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529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942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04008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36966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08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41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0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3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7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47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56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27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77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BCA-552B-6A4C-8B63-2F3CEDB3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91F98-84F5-F944-916F-549D494C4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05C7-1F26-E445-A28E-82D23BD8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1894-5558-0C4B-91DA-F293BEB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19C1D-5005-954C-8951-53CC5A11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010C-628E-084D-B8C5-ED48FD5E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97A6-4642-804C-93E2-F9767152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C27C-6B97-964B-9936-639741BC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1D0B-0B0C-4E4C-A975-908871A4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0CCE-B38C-9849-BD61-998D2294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9968-289E-8E4E-A383-A1A4F345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761F-8F68-224C-BDFB-E50BC028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A65FE-6027-8F49-9FA1-AE193B72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F4682-7379-0D4A-8F3E-DB855C62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1E9E-4EE6-DD44-B2AD-A382991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A8A9-3371-B448-A3A2-BFAD62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06CA-B3D9-ED4A-B077-BE887B8F8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6A2A-6088-1D47-BF9E-287334DB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188B-3C69-E74A-9F41-1F1C6742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0796-3781-EB47-82E1-03453E96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3A8F5-E8B8-174F-9808-AA3402E5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3417-3EF5-E043-8E1A-5AFEB226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2AF08-BB14-0B48-A095-E77C2583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9CAA5-8DF1-AC45-B046-251084BC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D4E7-AB16-9A40-A9C3-250330F7C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EAF74-28C7-4C42-86C4-7C7DAA78C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05942-6265-6E47-B8E7-005C52BB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D9CAA-A5F9-1646-A733-8C4CF3B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481B-7926-BA4D-AAF9-7BB01378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DB13-2C82-3F47-A442-C66D8915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2BC9D-94E3-7147-8CFE-D5F98B1D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885C8-7336-894F-BD0D-80ABB64A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E75DF-A420-5A43-A3A9-CE9F5A29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2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8352A-72B0-3641-A387-6B46F9A2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5366B-A9B5-C04B-BE90-6CCA302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18E9-C42F-8747-8925-2E973B68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4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953-E09A-BB40-861D-88A221B0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A409-8D69-D542-B588-339A65D63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4E08-2A50-144E-B87D-2F5958AB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EF0C9-78E1-0041-9BA1-B2AD5058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501D1-1037-484A-B689-E61E3CBF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78944-67CC-394B-9583-49ED926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E9A-B3B2-AE46-A9ED-3E9ACAEE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248FA-C9EA-0341-A5BC-7762C3E10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BE7CE-929E-B740-BE53-1541B875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3AD9-196F-5842-AD42-F48DB7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FA12-B2A4-DB49-B87B-134BB4C1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F11B-B211-C942-914C-893C518D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C14B-07DD-DC49-9E5F-D7114072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D1AD-0E91-364B-BE81-FC1452FE7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7BF9-3FF7-FA48-8AD0-0753F9BF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2C1D-4D5E-6144-B807-32B417B0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F0CF-5EED-BE43-AE2B-38BDEA7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561E8-C8BA-1F47-88E1-3D48749FC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33D79-6461-504B-A865-875467BC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E925-4048-2D49-97DF-8C2C9B78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DAE40-038F-2F4D-8231-7D4BFBE4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CEA8-D593-7A40-805E-52E50D6D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1714" y="1217369"/>
            <a:ext cx="8197061" cy="37619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714" y="5551716"/>
            <a:ext cx="8197061" cy="571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Calibri Light"/>
                <a:cs typeface="Calibri Ligh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1714" y="4979318"/>
            <a:ext cx="8197061" cy="572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all">
                <a:solidFill>
                  <a:schemeClr val="tx2"/>
                </a:solidFill>
                <a:latin typeface="Calibri"/>
                <a:cs typeface="Calibri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1713" y="105175"/>
            <a:ext cx="8019145" cy="1131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11059" y="6291100"/>
            <a:ext cx="58446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56C8676-1494-424A-9EE1-69F4EB666B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4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E52CA5-D5D8-F142-965D-C7C4998AB29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1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384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56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B9F1F-6480-4C70-B2FA-BA8A0780FB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A9AA8-9734-4BF3-B765-B6D6DA530A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FF70A-E8BF-49CE-95C1-B682D828A5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20B10-6661-455B-BB94-5B71FDED79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BE24-AC29-4FF4-ADC6-35745F5ED2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8C519-6A07-4F9B-BB38-ED3C6DD52E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7DFC7-3B6F-4FBE-A4FF-4EE991A629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0B428-9972-4656-AF57-9E452F34DB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ECDCB-AB58-484D-8F01-FB01F46F1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41C52-D49A-4C73-8E66-75469B719CB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5485C-AB55-4910-BC55-38AFE8FA62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3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84A2-B24B-476A-B461-1402D306BD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2022-11-30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6A0AB-08E2-8E42-B00F-CB4C2A66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5BBF-1300-2446-B454-7906ED39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AB33-A4FD-714C-B4C7-8F4E2E9A7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93A0C-C5F5-714C-B69E-B33F2F0B26F8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87482-8000-4142-B836-97BB4FACA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FD5D-F920-6141-8A33-852F1C77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09B1FC-1568-4664-B399-59FB0FF912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0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11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emf"/><Relationship Id="rId11" Type="http://schemas.openxmlformats.org/officeDocument/2006/relationships/image" Target="../media/image15.png"/><Relationship Id="rId5" Type="http://schemas.openxmlformats.org/officeDocument/2006/relationships/image" Target="../media/image90.png"/><Relationship Id="rId10" Type="http://schemas.openxmlformats.org/officeDocument/2006/relationships/image" Target="../media/image140.png"/><Relationship Id="rId4" Type="http://schemas.openxmlformats.org/officeDocument/2006/relationships/image" Target="../media/image12.emf"/><Relationship Id="rId9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NULL"/><Relationship Id="rId5" Type="http://schemas.openxmlformats.org/officeDocument/2006/relationships/image" Target="../media/image18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0.png"/><Relationship Id="rId18" Type="http://schemas.openxmlformats.org/officeDocument/2006/relationships/image" Target="NULL"/><Relationship Id="rId3" Type="http://schemas.openxmlformats.org/officeDocument/2006/relationships/image" Target="../media/image25.png"/><Relationship Id="rId21" Type="http://schemas.openxmlformats.org/officeDocument/2006/relationships/image" Target="../media/image32.png"/><Relationship Id="rId7" Type="http://schemas.openxmlformats.org/officeDocument/2006/relationships/image" Target="../media/image19.png"/><Relationship Id="rId12" Type="http://schemas.openxmlformats.org/officeDocument/2006/relationships/image" Target="../media/image29.png"/><Relationship Id="rId17" Type="http://schemas.openxmlformats.org/officeDocument/2006/relationships/image" Target="NULL"/><Relationship Id="rId2" Type="http://schemas.openxmlformats.org/officeDocument/2006/relationships/notesSlide" Target="../notesSlides/notesSlide20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8.png"/><Relationship Id="rId5" Type="http://schemas.openxmlformats.org/officeDocument/2006/relationships/image" Target="../media/image17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7.png"/><Relationship Id="rId18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../media/image33.jpeg"/><Relationship Id="rId7" Type="http://schemas.openxmlformats.org/officeDocument/2006/relationships/image" Target="../media/image19.png"/><Relationship Id="rId12" Type="http://schemas.openxmlformats.org/officeDocument/2006/relationships/image" Target="../media/image36.png"/><Relationship Id="rId17" Type="http://schemas.openxmlformats.org/officeDocument/2006/relationships/image" Target="NULL"/><Relationship Id="rId2" Type="http://schemas.openxmlformats.org/officeDocument/2006/relationships/notesSlide" Target="../notesSlides/notesSlide21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5.png"/><Relationship Id="rId5" Type="http://schemas.openxmlformats.org/officeDocument/2006/relationships/image" Target="../media/image17.png"/><Relationship Id="rId15" Type="http://schemas.openxmlformats.org/officeDocument/2006/relationships/image" Target="NULL"/><Relationship Id="rId10" Type="http://schemas.openxmlformats.org/officeDocument/2006/relationships/image" Target="../media/image34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NULL"/><Relationship Id="rId18" Type="http://schemas.openxmlformats.org/officeDocument/2006/relationships/image" Target="../media/image24.png"/><Relationship Id="rId3" Type="http://schemas.openxmlformats.org/officeDocument/2006/relationships/image" Target="../media/image40.png"/><Relationship Id="rId7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5" Type="http://schemas.openxmlformats.org/officeDocument/2006/relationships/image" Target="NULL"/><Relationship Id="rId10" Type="http://schemas.openxmlformats.org/officeDocument/2006/relationships/image" Target="../media/image41.png"/><Relationship Id="rId4" Type="http://schemas.openxmlformats.org/officeDocument/2006/relationships/image" Target="../media/image7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10" Type="http://schemas.openxmlformats.org/officeDocument/2006/relationships/image" Target="../media/image230.png"/><Relationship Id="rId4" Type="http://schemas.openxmlformats.org/officeDocument/2006/relationships/image" Target="../media/image8.png"/><Relationship Id="rId9" Type="http://schemas.openxmlformats.org/officeDocument/2006/relationships/image" Target="../media/image42.png"/><Relationship Id="rId1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9.png"/><Relationship Id="rId18" Type="http://schemas.openxmlformats.org/officeDocument/2006/relationships/image" Target="../media/image330.png"/><Relationship Id="rId3" Type="http://schemas.openxmlformats.org/officeDocument/2006/relationships/image" Target="../media/image7.png"/><Relationship Id="rId21" Type="http://schemas.openxmlformats.org/officeDocument/2006/relationships/image" Target="../media/image67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310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24" Type="http://schemas.openxmlformats.org/officeDocument/2006/relationships/image" Target="../media/image390.png"/><Relationship Id="rId5" Type="http://schemas.openxmlformats.org/officeDocument/2006/relationships/image" Target="../media/image8.png"/><Relationship Id="rId15" Type="http://schemas.openxmlformats.org/officeDocument/2006/relationships/image" Target="../media/image300.png"/><Relationship Id="rId23" Type="http://schemas.openxmlformats.org/officeDocument/2006/relationships/image" Target="../media/image380.png"/><Relationship Id="rId10" Type="http://schemas.openxmlformats.org/officeDocument/2006/relationships/image" Target="../media/image230.png"/><Relationship Id="rId19" Type="http://schemas.openxmlformats.org/officeDocument/2006/relationships/image" Target="../media/image340.png"/><Relationship Id="rId4" Type="http://schemas.openxmlformats.org/officeDocument/2006/relationships/image" Target="../media/image320.png"/><Relationship Id="rId9" Type="http://schemas.openxmlformats.org/officeDocument/2006/relationships/image" Target="../media/image65.png"/><Relationship Id="rId14" Type="http://schemas.openxmlformats.org/officeDocument/2006/relationships/image" Target="../media/image290.png"/><Relationship Id="rId22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18" Type="http://schemas.openxmlformats.org/officeDocument/2006/relationships/image" Target="../media/image330.png"/><Relationship Id="rId26" Type="http://schemas.openxmlformats.org/officeDocument/2006/relationships/image" Target="../media/image64.png"/><Relationship Id="rId3" Type="http://schemas.openxmlformats.org/officeDocument/2006/relationships/image" Target="../media/image7.png"/><Relationship Id="rId21" Type="http://schemas.openxmlformats.org/officeDocument/2006/relationships/image" Target="../media/image69.png"/><Relationship Id="rId7" Type="http://schemas.openxmlformats.org/officeDocument/2006/relationships/image" Target="../media/image200.png"/><Relationship Id="rId12" Type="http://schemas.openxmlformats.org/officeDocument/2006/relationships/image" Target="../media/image39.png"/><Relationship Id="rId17" Type="http://schemas.openxmlformats.org/officeDocument/2006/relationships/image" Target="../media/image66.png"/><Relationship Id="rId25" Type="http://schemas.openxmlformats.org/officeDocument/2006/relationships/image" Target="../media/image45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68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50.png"/><Relationship Id="rId24" Type="http://schemas.openxmlformats.org/officeDocument/2006/relationships/image" Target="../media/image44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10" Type="http://schemas.openxmlformats.org/officeDocument/2006/relationships/image" Target="../media/image240.png"/><Relationship Id="rId19" Type="http://schemas.openxmlformats.org/officeDocument/2006/relationships/image" Target="../media/image340.png"/><Relationship Id="rId4" Type="http://schemas.openxmlformats.org/officeDocument/2006/relationships/image" Target="../media/image320.png"/><Relationship Id="rId9" Type="http://schemas.openxmlformats.org/officeDocument/2006/relationships/image" Target="../media/image230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4.png"/><Relationship Id="rId18" Type="http://schemas.openxmlformats.org/officeDocument/2006/relationships/image" Target="../media/image470.png"/><Relationship Id="rId3" Type="http://schemas.openxmlformats.org/officeDocument/2006/relationships/image" Target="../media/image7.png"/><Relationship Id="rId21" Type="http://schemas.openxmlformats.org/officeDocument/2006/relationships/image" Target="../media/image500.png"/><Relationship Id="rId7" Type="http://schemas.openxmlformats.org/officeDocument/2006/relationships/image" Target="../media/image200.png"/><Relationship Id="rId12" Type="http://schemas.openxmlformats.org/officeDocument/2006/relationships/image" Target="../media/image31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44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300.png"/><Relationship Id="rId24" Type="http://schemas.openxmlformats.org/officeDocument/2006/relationships/image" Target="../media/image75.png"/><Relationship Id="rId5" Type="http://schemas.openxmlformats.org/officeDocument/2006/relationships/image" Target="../media/image8.png"/><Relationship Id="rId15" Type="http://schemas.openxmlformats.org/officeDocument/2006/relationships/image" Target="../media/image430.png"/><Relationship Id="rId23" Type="http://schemas.openxmlformats.org/officeDocument/2006/relationships/image" Target="../media/image520.png"/><Relationship Id="rId10" Type="http://schemas.openxmlformats.org/officeDocument/2006/relationships/image" Target="../media/image290.png"/><Relationship Id="rId19" Type="http://schemas.openxmlformats.org/officeDocument/2006/relationships/image" Target="../media/image480.png"/><Relationship Id="rId4" Type="http://schemas.openxmlformats.org/officeDocument/2006/relationships/image" Target="../media/image320.png"/><Relationship Id="rId9" Type="http://schemas.openxmlformats.org/officeDocument/2006/relationships/image" Target="../media/image39.png"/><Relationship Id="rId14" Type="http://schemas.openxmlformats.org/officeDocument/2006/relationships/image" Target="../media/image420.png"/><Relationship Id="rId22" Type="http://schemas.openxmlformats.org/officeDocument/2006/relationships/image" Target="../media/image51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8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34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.jpeg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11" Type="http://schemas.openxmlformats.org/officeDocument/2006/relationships/image" Target="NULL"/><Relationship Id="rId5" Type="http://schemas.openxmlformats.org/officeDocument/2006/relationships/image" Target="../media/image6.png"/><Relationship Id="rId10" Type="http://schemas.openxmlformats.org/officeDocument/2006/relationships/image" Target="NULL"/><Relationship Id="rId4" Type="http://schemas.openxmlformats.org/officeDocument/2006/relationships/image" Target="../media/image2.jpeg"/><Relationship Id="rId9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NULL"/><Relationship Id="rId5" Type="http://schemas.openxmlformats.org/officeDocument/2006/relationships/image" Target="../media/image2.jpeg"/><Relationship Id="rId4" Type="http://schemas.openxmlformats.org/officeDocument/2006/relationships/image" Target="../media/image1.jpeg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23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708920"/>
            <a:ext cx="10363200" cy="115212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Optimizations</a:t>
            </a:r>
          </a:p>
        </p:txBody>
      </p:sp>
    </p:spTree>
    <p:extLst>
      <p:ext uri="{BB962C8B-B14F-4D97-AF65-F5344CB8AC3E}">
        <p14:creationId xmlns:p14="http://schemas.microsoft.com/office/powerpoint/2010/main" val="3799696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1: Preprocessing OTs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1D7031E5-80EF-4840-8E2F-CD96FA0F913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552" y="1124744"/>
                <a:ext cx="8452048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Random OT tuple </a:t>
                </a:r>
                <a:r>
                  <a:rPr lang="en-US" sz="3200" b="0" dirty="0"/>
                  <a:t>(or AND tuple, or Beaver tuple after D. Beaver): Alice has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libri" pitchFamily="34" charset="0"/>
                  </a:rPr>
                  <a:t> and Bob has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>
                    <a:latin typeface="Calibri" pitchFamily="34" charset="0"/>
                  </a:rPr>
                  <a:t> which are random </a:t>
                </a:r>
                <a:r>
                  <a:rPr lang="en-US" sz="3200" dirty="0" err="1">
                    <a:latin typeface="Calibri" pitchFamily="34" charset="0"/>
                  </a:rPr>
                  <a:t>s.t.</a:t>
                </a:r>
                <a:r>
                  <a:rPr lang="en-US" sz="3200" dirty="0">
                    <a:latin typeface="Calibri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𝜸</m:t>
                        </m:r>
                      </m:e>
                      <m:sub>
                        <m:r>
                          <a:rPr lang="en-US" sz="3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r>
                      <a:rPr lang="en-US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𝜶𝜷</m:t>
                    </m:r>
                  </m:oMath>
                </a14:m>
                <a:r>
                  <a:rPr lang="en-US" sz="3200" b="1" dirty="0">
                    <a:solidFill>
                      <a:srgbClr val="0000FF"/>
                    </a:solidFill>
                    <a:latin typeface="Calibri" pitchFamily="34" charset="0"/>
                  </a:rPr>
                  <a:t>.</a:t>
                </a:r>
                <a:endParaRPr lang="en-US" sz="3200" b="1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28" name="Rectangle 3">
                <a:extLst>
                  <a:ext uri="{FF2B5EF4-FFF2-40B4-BE49-F238E27FC236}">
                    <a16:creationId xmlns:a16="http://schemas.microsoft.com/office/drawing/2014/main" id="{1D7031E5-80EF-4840-8E2F-CD96FA0F9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4744"/>
                <a:ext cx="8452048" cy="1656184"/>
              </a:xfrm>
              <a:prstGeom prst="rect">
                <a:avLst/>
              </a:prstGeom>
              <a:blipFill>
                <a:blip r:embed="rId3"/>
                <a:stretch>
                  <a:fillRect l="-1802" t="-1527" r="-150" b="-9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C7A8CA5-9A37-7D44-80AB-373A845839F4}"/>
              </a:ext>
            </a:extLst>
          </p:cNvPr>
          <p:cNvSpPr txBox="1">
            <a:spLocks noChangeArrowheads="1"/>
          </p:cNvSpPr>
          <p:nvPr/>
        </p:nvSpPr>
        <p:spPr>
          <a:xfrm>
            <a:off x="571398" y="3140968"/>
            <a:ext cx="8452048" cy="16561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0000FF"/>
                </a:solidFill>
              </a:rPr>
              <a:t>Theorem: </a:t>
            </a:r>
            <a:r>
              <a:rPr lang="en-US" sz="3200" dirty="0"/>
              <a:t>Given O(1) many </a:t>
            </a:r>
            <a:r>
              <a:rPr lang="en-US" sz="3200" i="1" dirty="0"/>
              <a:t>random</a:t>
            </a:r>
            <a:r>
              <a:rPr lang="en-US" sz="3200" dirty="0"/>
              <a:t> OT tuples, we can do OT with information-theoretic security, exchanging O(1) bits.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8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668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Optimization 2: OT Extension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7A8CA5-9A37-7D44-80AB-373A845839F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1700808"/>
                <a:ext cx="8452048" cy="338437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Theorem </a:t>
                </a:r>
                <a:br>
                  <a:rPr lang="en-US" sz="3200" b="1" dirty="0">
                    <a:solidFill>
                      <a:srgbClr val="0000FF"/>
                    </a:solidFill>
                  </a:rPr>
                </a:br>
                <a:r>
                  <a:rPr lang="en-US" sz="3200" b="1" dirty="0">
                    <a:solidFill>
                      <a:srgbClr val="0000FF"/>
                    </a:solidFill>
                  </a:rPr>
                  <a:t>[Beaver’96, Ishai-Kushilevitz-Nissim-Pinkas’03]:</a:t>
                </a:r>
              </a:p>
              <a:p>
                <a:pPr algn="l"/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br>
                  <a:rPr lang="en-US" sz="3200" b="1" dirty="0">
                    <a:solidFill>
                      <a:srgbClr val="0000FF"/>
                    </a:solidFill>
                  </a:rPr>
                </a:br>
                <a:r>
                  <a:rPr lang="en-US" sz="3200" dirty="0"/>
                  <a:t>Given O(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) many </a:t>
                </a:r>
                <a:r>
                  <a:rPr lang="en-US" sz="3200" i="1" dirty="0"/>
                  <a:t>random</a:t>
                </a:r>
                <a:r>
                  <a:rPr lang="en-US" sz="3200" dirty="0"/>
                  <a:t> OT tuples, we can generate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 OT tuples exchanging O(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3200" dirty="0"/>
                  <a:t>) bits --- as opposed to the trivial O(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200" dirty="0"/>
                  <a:t>) bits --- and using only symmetric-key crypto. </a:t>
                </a:r>
                <a:endParaRPr lang="en-US" sz="32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7A8CA5-9A37-7D44-80AB-373A8458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700808"/>
                <a:ext cx="8452048" cy="3384376"/>
              </a:xfrm>
              <a:prstGeom prst="rect">
                <a:avLst/>
              </a:prstGeom>
              <a:blipFill>
                <a:blip r:embed="rId3"/>
                <a:stretch>
                  <a:fillRect l="-1802" t="-373" r="-2553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Complexity of the 2-party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3724" y="1412776"/>
                <a:ext cx="9032812" cy="5760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3200" dirty="0"/>
                  <a:t>Number of OT protocol invocations 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 ∗ #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𝐴𝑁𝐷</m:t>
                    </m:r>
                  </m:oMath>
                </a14:m>
                <a:r>
                  <a:rPr lang="en-US" sz="3200" dirty="0"/>
                  <a:t> gates  </a:t>
                </a:r>
                <a:endParaRPr lang="en-US" sz="32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4" y="1412776"/>
                <a:ext cx="9032812" cy="576064"/>
              </a:xfrm>
              <a:prstGeom prst="rect">
                <a:avLst/>
              </a:prstGeom>
              <a:blipFill>
                <a:blip r:embed="rId3"/>
                <a:stretch>
                  <a:fillRect l="-1545" t="-10870" r="-28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444B281B-3C4F-B344-B5CA-DD299315CC35}"/>
              </a:ext>
            </a:extLst>
          </p:cNvPr>
          <p:cNvSpPr txBox="1">
            <a:spLocks noChangeArrowheads="1"/>
          </p:cNvSpPr>
          <p:nvPr/>
        </p:nvSpPr>
        <p:spPr>
          <a:xfrm>
            <a:off x="363724" y="2924944"/>
            <a:ext cx="9032812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Number of rounds =  AND-depth of the circuit</a:t>
            </a:r>
            <a:endParaRPr lang="en-US" sz="2800" dirty="0"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B0762B9-97A1-3741-A9CA-E86A8F24DAF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63724" y="4365104"/>
                <a:ext cx="9032812" cy="129614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/>
                  <a:t>Communication in bits =  </a:t>
                </a:r>
                <a:br>
                  <a:rPr lang="en-US" sz="28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+#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𝑜𝑢𝑡𝑝𝑢𝑡𝑠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7B0762B9-97A1-3741-A9CA-E86A8F24DA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24" y="4365104"/>
                <a:ext cx="9032812" cy="1296144"/>
              </a:xfrm>
              <a:prstGeom prst="rect">
                <a:avLst/>
              </a:prstGeom>
              <a:blipFill>
                <a:blip r:embed="rId4"/>
                <a:stretch>
                  <a:fillRect l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9790B24-78FC-0140-86F5-B0D7060C85A3}"/>
              </a:ext>
            </a:extLst>
          </p:cNvPr>
          <p:cNvSpPr/>
          <p:nvPr/>
        </p:nvSpPr>
        <p:spPr>
          <a:xfrm>
            <a:off x="918051" y="3514854"/>
            <a:ext cx="79241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cs typeface="Arial"/>
              </a:rPr>
              <a:t>Can be made into O(1) rounds: Yao’s garbled circuits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4CEC5E-5877-2545-9AB5-C4C4CF6B39B6}"/>
                  </a:ext>
                </a:extLst>
              </p:cNvPr>
              <p:cNvSpPr/>
              <p:nvPr/>
            </p:nvSpPr>
            <p:spPr>
              <a:xfrm>
                <a:off x="856118" y="5661248"/>
                <a:ext cx="828788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Can be made into O(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 #inputs) using FHE: but FHE is computationally more expensive concretely.</a:t>
                </a:r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54CEC5E-5877-2545-9AB5-C4C4CF6B39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18" y="5661248"/>
                <a:ext cx="8287881" cy="954107"/>
              </a:xfrm>
              <a:prstGeom prst="rect">
                <a:avLst/>
              </a:prstGeom>
              <a:blipFill>
                <a:blip r:embed="rId5"/>
                <a:stretch>
                  <a:fillRect l="-1531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20DC02-9F13-5749-9D9D-FB34D9432509}"/>
                  </a:ext>
                </a:extLst>
              </p:cNvPr>
              <p:cNvSpPr/>
              <p:nvPr/>
            </p:nvSpPr>
            <p:spPr>
              <a:xfrm>
                <a:off x="916733" y="1933672"/>
                <a:ext cx="81907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Can be made into O(#inputs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cs typeface="Arial"/>
                  </a:rPr>
                  <a:t>): Yao’s garbled circuits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20DC02-9F13-5749-9D9D-FB34D9432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33" y="1933672"/>
                <a:ext cx="8190768" cy="523220"/>
              </a:xfrm>
              <a:prstGeom prst="rect">
                <a:avLst/>
              </a:prstGeom>
              <a:blipFill>
                <a:blip r:embed="rId6"/>
                <a:stretch>
                  <a:fillRect l="-1703" t="-14286" r="-61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2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708920"/>
            <a:ext cx="10363200" cy="1152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Multi Party Computation</a:t>
            </a:r>
            <a:br>
              <a:rPr lang="en-US" b="1" dirty="0">
                <a:solidFill>
                  <a:srgbClr val="891637"/>
                </a:solidFill>
                <a:latin typeface="Calibri" pitchFamily="34" charset="0"/>
              </a:rPr>
            </a:b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w/ Information-theoretic security</a:t>
            </a:r>
          </a:p>
        </p:txBody>
      </p:sp>
    </p:spTree>
    <p:extLst>
      <p:ext uri="{BB962C8B-B14F-4D97-AF65-F5344CB8AC3E}">
        <p14:creationId xmlns:p14="http://schemas.microsoft.com/office/powerpoint/2010/main" val="2253825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i="1" dirty="0">
                    <a:latin typeface="Arial"/>
                    <a:cs typeface="Arial"/>
                  </a:rPr>
                  <a:t>GMW protocol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out of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blipFill>
                <a:blip r:embed="rId5"/>
                <a:stretch>
                  <a:fillRect l="-103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Goldreich-Micali-Wigderson Protocol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corruptions, using Oblivious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Transfer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(which can only be 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computationally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secure)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blipFill>
                <a:blip r:embed="rId6"/>
                <a:stretch>
                  <a:fillRect l="-97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D4890F44-9C27-2441-8A5C-4F9D0D154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72" y="2995633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4653136"/>
            <a:ext cx="754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HONEST MAJORITY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Information-theoretically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Secure Protocols for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/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𝟐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corruptions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blipFill>
                <a:blip r:embed="rId5"/>
                <a:stretch>
                  <a:fillRect l="-118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23528" y="6228020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B36F59E-5849-4CAF-A892-FFC1CAC4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522" y="188640"/>
            <a:ext cx="4868024" cy="846199"/>
          </a:xfrm>
        </p:spPr>
        <p:txBody>
          <a:bodyPr>
            <a:noAutofit/>
          </a:bodyPr>
          <a:lstStyle/>
          <a:p>
            <a:r>
              <a:rPr lang="en-US" sz="4050" b="1" dirty="0">
                <a:latin typeface="Calibri" panose="020F0502020204030204" pitchFamily="34" charset="0"/>
                <a:cs typeface="Calibri" panose="020F0502020204030204" pitchFamily="34" charset="0"/>
              </a:rPr>
              <a:t>AN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443EB-5924-2A47-9587-A3237E08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47" y="2437805"/>
            <a:ext cx="830698" cy="110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AC39-4B80-7848-9B8E-00F29AEF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2" y="2439651"/>
            <a:ext cx="910520" cy="10568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337D4D-7C61-EA4F-A0DF-43C5475858BB}"/>
              </a:ext>
            </a:extLst>
          </p:cNvPr>
          <p:cNvSpPr txBox="1"/>
          <p:nvPr/>
        </p:nvSpPr>
        <p:spPr>
          <a:xfrm>
            <a:off x="251522" y="3480079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SACHA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276384-BE28-DA40-8B9B-B10CF58C710A}"/>
              </a:ext>
            </a:extLst>
          </p:cNvPr>
          <p:cNvGrpSpPr/>
          <p:nvPr/>
        </p:nvGrpSpPr>
        <p:grpSpPr>
          <a:xfrm>
            <a:off x="1626268" y="2581983"/>
            <a:ext cx="688559" cy="646438"/>
            <a:chOff x="1789072" y="875082"/>
            <a:chExt cx="688559" cy="6464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9B6C7A-00EB-2040-AC1E-E82E05AE4278}"/>
                </a:ext>
              </a:extLst>
            </p:cNvPr>
            <p:cNvSpPr txBox="1"/>
            <p:nvPr/>
          </p:nvSpPr>
          <p:spPr bwMode="auto">
            <a:xfrm>
              <a:off x="1947044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1</a:t>
              </a:r>
            </a:p>
          </p:txBody>
        </p:sp>
        <p:sp>
          <p:nvSpPr>
            <p:cNvPr id="63" name="Right Arrow 13">
              <a:extLst>
                <a:ext uri="{FF2B5EF4-FFF2-40B4-BE49-F238E27FC236}">
                  <a16:creationId xmlns:a16="http://schemas.microsoft.com/office/drawing/2014/main" id="{99DEBA90-6821-B346-BA22-B1C840CD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27066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EDE460A-578A-C640-B3C1-5031AF6B394A}"/>
              </a:ext>
            </a:extLst>
          </p:cNvPr>
          <p:cNvSpPr txBox="1"/>
          <p:nvPr/>
        </p:nvSpPr>
        <p:spPr>
          <a:xfrm>
            <a:off x="-21509" y="3801112"/>
            <a:ext cx="21674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R+S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</a:t>
            </a:r>
            <a:b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</a:b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083F0-E954-D249-A867-FACEA219BF07}"/>
              </a:ext>
            </a:extLst>
          </p:cNvPr>
          <p:cNvSpPr txBox="1"/>
          <p:nvPr/>
        </p:nvSpPr>
        <p:spPr>
          <a:xfrm>
            <a:off x="2422122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LALI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6EDD04-A900-9948-AB2F-D93C19E3C520}"/>
              </a:ext>
            </a:extLst>
          </p:cNvPr>
          <p:cNvSpPr txBox="1"/>
          <p:nvPr/>
        </p:nvSpPr>
        <p:spPr>
          <a:xfrm>
            <a:off x="2337158" y="3860292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7C8970-F267-4442-9F08-A73F3306DD5B}"/>
              </a:ext>
            </a:extLst>
          </p:cNvPr>
          <p:cNvGrpSpPr/>
          <p:nvPr/>
        </p:nvGrpSpPr>
        <p:grpSpPr>
          <a:xfrm>
            <a:off x="3743929" y="2581983"/>
            <a:ext cx="688559" cy="651977"/>
            <a:chOff x="1789072" y="875082"/>
            <a:chExt cx="688559" cy="6519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55A9AB-9152-7749-8082-BDF28CB24B03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2</a:t>
              </a:r>
            </a:p>
          </p:txBody>
        </p:sp>
        <p:sp>
          <p:nvSpPr>
            <p:cNvPr id="69" name="Right Arrow 13">
              <a:extLst>
                <a:ext uri="{FF2B5EF4-FFF2-40B4-BE49-F238E27FC236}">
                  <a16:creationId xmlns:a16="http://schemas.microsoft.com/office/drawing/2014/main" id="{D2DB9932-6D18-FF43-AB18-F6C2A587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ADDF0B5-29A1-AA47-8759-4D11DD8DBBCA}"/>
              </a:ext>
            </a:extLst>
          </p:cNvPr>
          <p:cNvSpPr txBox="1"/>
          <p:nvPr/>
        </p:nvSpPr>
        <p:spPr>
          <a:xfrm>
            <a:off x="4604770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APARNA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AD96EC-9DA3-BE4B-95E0-131FF50AE756}"/>
              </a:ext>
            </a:extLst>
          </p:cNvPr>
          <p:cNvSpPr txBox="1"/>
          <p:nvPr/>
        </p:nvSpPr>
        <p:spPr>
          <a:xfrm>
            <a:off x="4572000" y="3825311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BCD92-E9C9-F749-A5BC-7D5F7ABFC7F9}"/>
              </a:ext>
            </a:extLst>
          </p:cNvPr>
          <p:cNvSpPr txBox="1"/>
          <p:nvPr/>
        </p:nvSpPr>
        <p:spPr bwMode="auto">
          <a:xfrm>
            <a:off x="4546151" y="4942130"/>
            <a:ext cx="47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189">
              <a:defRPr/>
            </a:pPr>
            <a:r>
              <a:rPr lang="en-US" sz="2400" b="1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sz="2400" b="1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endParaRPr lang="en-US" sz="2400" b="1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B5D569-BE75-5C41-A334-B1EDA5B98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772" y="2528564"/>
            <a:ext cx="609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189"/>
            <a:r>
              <a:rPr lang="en-US" sz="4800" dirty="0">
                <a:solidFill>
                  <a:srgbClr val="7D7773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n-US" sz="4800" dirty="0">
              <a:solidFill>
                <a:srgbClr val="7D7773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FEDD80-9651-9147-AD8A-1A2D29F6F3A0}"/>
              </a:ext>
            </a:extLst>
          </p:cNvPr>
          <p:cNvSpPr txBox="1"/>
          <p:nvPr/>
        </p:nvSpPr>
        <p:spPr>
          <a:xfrm>
            <a:off x="7546969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VINOD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B80364-C658-F648-A238-7C3A6BB8C03C}"/>
              </a:ext>
            </a:extLst>
          </p:cNvPr>
          <p:cNvSpPr txBox="1"/>
          <p:nvPr/>
        </p:nvSpPr>
        <p:spPr>
          <a:xfrm>
            <a:off x="7175197" y="3783452"/>
            <a:ext cx="18830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n-1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73894FFD-A5B5-BB47-8292-81A3761076E4}"/>
              </a:ext>
            </a:extLst>
          </p:cNvPr>
          <p:cNvSpPr/>
          <p:nvPr/>
        </p:nvSpPr>
        <p:spPr>
          <a:xfrm flipH="1">
            <a:off x="958282" y="4436660"/>
            <a:ext cx="7146164" cy="1071247"/>
          </a:xfrm>
          <a:prstGeom prst="curvedUpArrow">
            <a:avLst/>
          </a:prstGeom>
          <a:solidFill>
            <a:srgbClr val="6D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97D90-D586-7E4D-BFFD-973C1512E547}"/>
              </a:ext>
            </a:extLst>
          </p:cNvPr>
          <p:cNvGrpSpPr/>
          <p:nvPr/>
        </p:nvGrpSpPr>
        <p:grpSpPr>
          <a:xfrm>
            <a:off x="291403" y="5659102"/>
            <a:ext cx="4313368" cy="961350"/>
            <a:chOff x="609334" y="5190353"/>
            <a:chExt cx="2846798" cy="12818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ED4958-C9B5-1B45-9744-E059692D72D6}"/>
                </a:ext>
              </a:extLst>
            </p:cNvPr>
            <p:cNvSpPr/>
            <p:nvPr/>
          </p:nvSpPr>
          <p:spPr>
            <a:xfrm>
              <a:off x="713474" y="5190353"/>
              <a:ext cx="2628952" cy="1281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7D7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/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457189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pc="100" dirty="0" smtClean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p</m:t>
                      </m:r>
                    </m:oMath>
                  </a14:m>
                  <a:r>
                    <a:rPr lang="en-US" b="1" spc="100" baseline="-25000" dirty="0">
                      <a:solidFill>
                        <a:srgbClr val="750D21"/>
                      </a:solidFill>
                      <a:latin typeface="Myriad Pro" panose="020B0503030403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i="0" spc="100" dirty="0" smtClean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b="1" spc="100" baseline="-25000" dirty="0">
                    <a:solidFill>
                      <a:srgbClr val="750D21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blipFill>
                  <a:blip r:embed="rId5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E81CBD69-F808-2544-B0B0-6E1667D19642}"/>
              </a:ext>
            </a:extLst>
          </p:cNvPr>
          <p:cNvSpPr txBox="1">
            <a:spLocks/>
          </p:cNvSpPr>
          <p:nvPr/>
        </p:nvSpPr>
        <p:spPr>
          <a:xfrm>
            <a:off x="1722219" y="819292"/>
            <a:ext cx="5363440" cy="32514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1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COMPUTING THE AVERAGE SALARY IN THIS ROOM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4A2DC02-2697-7046-89B0-0F9400CEB190}"/>
              </a:ext>
            </a:extLst>
          </p:cNvPr>
          <p:cNvGrpSpPr/>
          <p:nvPr/>
        </p:nvGrpSpPr>
        <p:grpSpPr>
          <a:xfrm>
            <a:off x="6777692" y="2600222"/>
            <a:ext cx="819644" cy="651977"/>
            <a:chOff x="1789072" y="875082"/>
            <a:chExt cx="819644" cy="6519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C27089-3CEE-D346-9186-DBF0FF829ADA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67762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n-1</a:t>
              </a:r>
            </a:p>
          </p:txBody>
        </p:sp>
        <p:sp>
          <p:nvSpPr>
            <p:cNvPr id="85" name="Right Arrow 13">
              <a:extLst>
                <a:ext uri="{FF2B5EF4-FFF2-40B4-BE49-F238E27FC236}">
                  <a16:creationId xmlns:a16="http://schemas.microsoft.com/office/drawing/2014/main" id="{905E43A5-3196-DA48-87E9-EEFF2928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441E6-3207-4B43-B6BA-48C8D2FE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34" y="2378140"/>
            <a:ext cx="951149" cy="1193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62B91-A8BF-8547-9F91-C8DE6DE807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5" t="52471" r="16877" b="23618"/>
          <a:stretch/>
        </p:blipFill>
        <p:spPr>
          <a:xfrm>
            <a:off x="4932307" y="2273408"/>
            <a:ext cx="609462" cy="117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F10594-1226-934E-8698-DD71944A3772}"/>
              </a:ext>
            </a:extLst>
          </p:cNvPr>
          <p:cNvSpPr txBox="1"/>
          <p:nvPr/>
        </p:nvSpPr>
        <p:spPr>
          <a:xfrm>
            <a:off x="4932307" y="5831788"/>
            <a:ext cx="33938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this secure?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/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/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/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/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5BA1AF0-58E5-CA4F-BFDE-D3E0F19B4B78}"/>
              </a:ext>
            </a:extLst>
          </p:cNvPr>
          <p:cNvSpPr txBox="1"/>
          <p:nvPr/>
        </p:nvSpPr>
        <p:spPr>
          <a:xfrm>
            <a:off x="470604" y="6148164"/>
            <a:ext cx="43133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2400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(if p large enough)</a:t>
            </a:r>
          </a:p>
        </p:txBody>
      </p:sp>
    </p:spTree>
    <p:extLst>
      <p:ext uri="{BB962C8B-B14F-4D97-AF65-F5344CB8AC3E}">
        <p14:creationId xmlns:p14="http://schemas.microsoft.com/office/powerpoint/2010/main" val="6069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42"/>
    </mc:Choice>
    <mc:Fallback xmlns="">
      <p:transition advTm="10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71" grpId="0"/>
      <p:bldP spid="74" grpId="0"/>
      <p:bldP spid="77" grpId="0"/>
      <p:bldP spid="10" grpId="0" animBg="1"/>
      <p:bldP spid="33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IT-Secure MPC with Honest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Theorem 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[BenOr-Goldwasser-Wigderson’88, Chaum-Crepeau-Damgard’88]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</a:br>
                <a:r>
                  <a:rPr lang="en-US" sz="3200" b="1" i="1" dirty="0">
                    <a:solidFill>
                      <a:srgbClr val="0000FF"/>
                    </a:solidFill>
                    <a:latin typeface="Calibri"/>
                  </a:rPr>
                  <a:t>A</a:t>
                </a:r>
                <a:r>
                  <a:rPr kumimoji="0" lang="en-US" sz="32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ny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-party computation problem can be solved with information-theoretic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security as long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parties collude.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  <a:blipFill>
                <a:blip r:embed="rId3"/>
                <a:stretch>
                  <a:fillRect l="-1805" b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6BBC1FCD-20E6-0C4D-AED9-D6BEAD26F826}"/>
              </a:ext>
            </a:extLst>
          </p:cNvPr>
          <p:cNvSpPr txBox="1">
            <a:spLocks noChangeArrowheads="1"/>
          </p:cNvSpPr>
          <p:nvPr/>
        </p:nvSpPr>
        <p:spPr>
          <a:xfrm>
            <a:off x="545036" y="5238328"/>
            <a:ext cx="842493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Tool: </a:t>
            </a:r>
            <a:r>
              <a:rPr lang="en-US" sz="3200" b="1" dirty="0">
                <a:solidFill>
                  <a:prstClr val="black"/>
                </a:solidFill>
                <a:latin typeface="Calibri"/>
              </a:rPr>
              <a:t>Shamir’s Secret Sharing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80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Key Tool: Secret-Sharing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p:sp>
        <p:nvSpPr>
          <p:cNvPr id="21" name="Rectangle 63">
            <a:extLst>
              <a:ext uri="{FF2B5EF4-FFF2-40B4-BE49-F238E27FC236}">
                <a16:creationId xmlns:a16="http://schemas.microsoft.com/office/drawing/2014/main" id="{E0653F61-8695-624D-8566-29164579B6D0}"/>
              </a:ext>
            </a:extLst>
          </p:cNvPr>
          <p:cNvSpPr txBox="1">
            <a:spLocks noChangeArrowheads="1"/>
          </p:cNvSpPr>
          <p:nvPr/>
        </p:nvSpPr>
        <p:spPr>
          <a:xfrm>
            <a:off x="274023" y="332656"/>
            <a:ext cx="1152128" cy="32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secret 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blipFill>
                <a:blip r:embed="rId8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blipFill>
                <a:blip r:embed="rId9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blipFill>
                <a:blip r:embed="rId10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blipFill>
                <a:blip r:embed="rId11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5735224-712A-794C-BAB9-C380B4CC83AC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989566"/>
            <a:ext cx="831641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Threshold (or t-out-of-n) SS [Shamir’79, Blakley’79]: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2" name="Rectangle 63">
            <a:extLst>
              <a:ext uri="{FF2B5EF4-FFF2-40B4-BE49-F238E27FC236}">
                <a16:creationId xmlns:a16="http://schemas.microsoft.com/office/drawing/2014/main" id="{13B25F6B-01D3-C649-AEAA-47BE516EA884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284984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Any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“authorized”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can recover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b.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39127FED-A396-5741-BB9A-82F7A0B8BD8F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846590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No other 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has any info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about 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“authorized” subset = has size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≥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t. 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blipFill>
                <a:blip r:embed="rId18"/>
                <a:stretch>
                  <a:fillRect l="-1691" t="-10811" r="-48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7" grpId="0"/>
      <p:bldP spid="32" grpId="0"/>
      <p:bldP spid="34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12576" y="2708920"/>
            <a:ext cx="10363200" cy="115212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Security against Malicious (Active)</a:t>
            </a:r>
            <a:br>
              <a:rPr lang="en-US" b="1" dirty="0">
                <a:solidFill>
                  <a:srgbClr val="891637"/>
                </a:solidFill>
                <a:latin typeface="Calibri" pitchFamily="34" charset="0"/>
              </a:rPr>
            </a:br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Adversaries</a:t>
            </a:r>
          </a:p>
        </p:txBody>
      </p:sp>
    </p:spTree>
    <p:extLst>
      <p:ext uri="{BB962C8B-B14F-4D97-AF65-F5344CB8AC3E}">
        <p14:creationId xmlns:p14="http://schemas.microsoft.com/office/powerpoint/2010/main" val="1473206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: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 random </a:t>
                </a: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r="-1005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 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r="-10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random</a:t>
                </a: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+…+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5A5A44-5038-164C-AE06-296CE94C5A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52" y="3752843"/>
            <a:ext cx="2613554" cy="2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B5FD67-1924-1D4A-AC89-40AF49CC94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12" y="4131629"/>
            <a:ext cx="2137420" cy="1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𝟐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Sharing?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63">
            <a:extLst>
              <a:ext uri="{FF2B5EF4-FFF2-40B4-BE49-F238E27FC236}">
                <a16:creationId xmlns:a16="http://schemas.microsoft.com/office/drawing/2014/main" id="{0BC54A4E-FCBC-7946-BC47-E4206099EE17}"/>
              </a:ext>
            </a:extLst>
          </p:cNvPr>
          <p:cNvSpPr txBox="1">
            <a:spLocks noChangeArrowheads="1"/>
          </p:cNvSpPr>
          <p:nvPr/>
        </p:nvSpPr>
        <p:spPr>
          <a:xfrm>
            <a:off x="575555" y="3284984"/>
            <a:ext cx="2808313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Here is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 solution.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noFill/>
              <a:ln w="25400">
                <a:solidFill>
                  <a:srgbClr val="7D7773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l"/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Repeat </a:t>
                </a: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or every two-person subset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G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enerate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 2-out-of-2 secret sharing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of b.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blipFill>
                <a:blip r:embed="rId10"/>
                <a:stretch>
                  <a:fillRect l="-1144"/>
                </a:stretch>
              </a:blipFill>
              <a:ln w="25400">
                <a:solidFill>
                  <a:srgbClr val="7D777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63">
            <a:extLst>
              <a:ext uri="{FF2B5EF4-FFF2-40B4-BE49-F238E27FC236}">
                <a16:creationId xmlns:a16="http://schemas.microsoft.com/office/drawing/2014/main" id="{0859813C-2A7C-7143-B5BA-895ECE6BE785}"/>
              </a:ext>
            </a:extLst>
          </p:cNvPr>
          <p:cNvSpPr txBox="1">
            <a:spLocks noChangeArrowheads="1"/>
          </p:cNvSpPr>
          <p:nvPr/>
        </p:nvSpPr>
        <p:spPr>
          <a:xfrm>
            <a:off x="539551" y="5597238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What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is the size of shares each party gets?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65A42E1C-A38E-704E-8795-C6EDD955BE04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6165304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How does this scale to t-out-of-n?</a:t>
            </a:r>
          </a:p>
        </p:txBody>
      </p:sp>
    </p:spTree>
    <p:extLst>
      <p:ext uri="{BB962C8B-B14F-4D97-AF65-F5344CB8AC3E}">
        <p14:creationId xmlns:p14="http://schemas.microsoft.com/office/powerpoint/2010/main" val="1657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2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E0257FBE-50E8-444D-9DB5-C76CA0A3B0D6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</p:spTree>
    <p:extLst>
      <p:ext uri="{BB962C8B-B14F-4D97-AF65-F5344CB8AC3E}">
        <p14:creationId xmlns:p14="http://schemas.microsoft.com/office/powerpoint/2010/main" val="14470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653136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491880" y="2151068"/>
            <a:ext cx="5904656" cy="4706932"/>
            <a:chOff x="3491880" y="2151068"/>
            <a:chExt cx="5904656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secret </a:t>
                  </a:r>
                  <a14:m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6522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Each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truly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random (independent of secret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 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blipFill>
                <a:blip r:embed="rId13"/>
                <a:stretch>
                  <a:fillRect l="-234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179512" y="5910371"/>
            <a:ext cx="37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two shares uniquely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b.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59465" y="2247062"/>
            <a:ext cx="5813045" cy="2478082"/>
            <a:chOff x="4159465" y="2247062"/>
            <a:chExt cx="5813045" cy="2478082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59465" y="2627128"/>
              <a:ext cx="4444983" cy="2098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0085356">
              <a:off x="6796808" y="2721861"/>
              <a:ext cx="3175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random line through (0,b)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8019430" y="2247062"/>
              <a:ext cx="392919" cy="40662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80" y="1678496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7" y="458112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can recover secret from any two shares.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Parties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𝑗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given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can solve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(=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blipFill>
                <a:blip r:embed="rId6"/>
                <a:stretch>
                  <a:fillRect l="-1220" t="-459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1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6" y="4581128"/>
            <a:ext cx="87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any single party has no information about the secret.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’s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random, independent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random and so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blipFill>
                <a:blip r:embed="rId6"/>
                <a:stretch>
                  <a:fillRect l="-1220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6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degree-(t-1) polynomial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/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Correctness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can recover secret from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blipFill>
                <a:blip r:embed="rId6"/>
                <a:stretch>
                  <a:fillRect l="-130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/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Security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the distribution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𝑎𝑛𝑦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is independent of the secret.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blipFill>
                <a:blip r:embed="rId7"/>
                <a:stretch>
                  <a:fillRect l="-130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B86883-FFA7-7A4D-B031-B417341FA061}"/>
              </a:ext>
            </a:extLst>
          </p:cNvPr>
          <p:cNvSpPr txBox="1"/>
          <p:nvPr/>
        </p:nvSpPr>
        <p:spPr>
          <a:xfrm>
            <a:off x="395536" y="616530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Arial"/>
                <a:cs typeface="Arial"/>
              </a:rPr>
              <a:t>Note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need p to be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larger than the number of parties n.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2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blipFill>
                <a:blip r:embed="rId3"/>
                <a:stretch>
                  <a:fillRect r="-849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22F07A-2BBF-3C44-9F73-3E6F6CF2DC0F}"/>
              </a:ext>
            </a:extLst>
          </p:cNvPr>
          <p:cNvSpPr/>
          <p:nvPr/>
        </p:nvSpPr>
        <p:spPr>
          <a:xfrm>
            <a:off x="2339752" y="4325312"/>
            <a:ext cx="3096344" cy="1767984"/>
          </a:xfrm>
          <a:prstGeom prst="roundRect">
            <a:avLst/>
          </a:prstGeom>
          <a:solidFill>
            <a:schemeClr val="accent1">
              <a:alpha val="35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Vandermonde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matrices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which is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invertible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Alternatively,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Lagrange interpolation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gives an explicit formula that recovers b.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/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0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𝑡</m:t>
                          </m:r>
                        </m:sup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𝑓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)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blipFill>
                <a:blip r:embed="rId5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Secure Two-Party Comp: New Def</a:t>
            </a:r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DC5AD880-EDC9-364C-9DA4-1376EBE5D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592" y="3467472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Bob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5568" y="1692553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2" name="Rectangle 58">
                <a:extLst>
                  <a:ext uri="{FF2B5EF4-FFF2-40B4-BE49-F238E27FC236}">
                    <a16:creationId xmlns:a16="http://schemas.microsoft.com/office/drawing/2014/main" id="{BD80B82D-78F5-054C-AB34-661B2B4D8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5568" y="1692553"/>
                <a:ext cx="2116832" cy="609600"/>
              </a:xfrm>
              <a:prstGeom prst="rect">
                <a:avLst/>
              </a:prstGeom>
              <a:blipFill>
                <a:blip r:embed="rId3"/>
                <a:stretch>
                  <a:fillRect l="-4167" b="-81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7346CB-D5AD-F441-AC75-CDAA71093E2F}"/>
              </a:ext>
            </a:extLst>
          </p:cNvPr>
          <p:cNvCxnSpPr>
            <a:cxnSpLocks/>
          </p:cNvCxnSpPr>
          <p:nvPr/>
        </p:nvCxnSpPr>
        <p:spPr>
          <a:xfrm>
            <a:off x="3344085" y="3110469"/>
            <a:ext cx="2039611" cy="0"/>
          </a:xfrm>
          <a:prstGeom prst="straightConnector1">
            <a:avLst/>
          </a:prstGeom>
          <a:noFill/>
          <a:ln w="127000" cap="flat" cmpd="sng" algn="ctr">
            <a:solidFill>
              <a:sysClr val="windowText" lastClr="000000"/>
            </a:solidFill>
            <a:prstDash val="solid"/>
            <a:headEnd type="triangle"/>
            <a:tailEnd type="triangle" w="med" len="med"/>
          </a:ln>
          <a:effectLst/>
        </p:spPr>
      </p:cxnSp>
      <p:pic>
        <p:nvPicPr>
          <p:cNvPr id="62" name="Picture 61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E8967947-338A-4345-9EDD-A85028F1B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58" y="2601281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613685FA-BDB8-4442-8D52-CBC1B408C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272" y="2512876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 41">
            <a:extLst>
              <a:ext uri="{FF2B5EF4-FFF2-40B4-BE49-F238E27FC236}">
                <a16:creationId xmlns:a16="http://schemas.microsoft.com/office/drawing/2014/main" id="{3F816C91-5EED-7542-BA85-CFBE05ADA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2740" y="3439283"/>
            <a:ext cx="1579984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buFont typeface="Arial" panose="020B0604020202020204" pitchFamily="34" charset="0"/>
              <a:buNone/>
            </a:pPr>
            <a:r>
              <a:rPr lang="en-US" altLang="en-US" sz="2400" dirty="0"/>
              <a:t>Alice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840" y="1700209"/>
                <a:ext cx="2116832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1" dirty="0"/>
                  <a:t>Input: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18" name="Rectangle 58">
                <a:extLst>
                  <a:ext uri="{FF2B5EF4-FFF2-40B4-BE49-F238E27FC236}">
                    <a16:creationId xmlns:a16="http://schemas.microsoft.com/office/drawing/2014/main" id="{13746088-2E23-554A-AE13-FF753AC95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34840" y="1700209"/>
                <a:ext cx="2116832" cy="609600"/>
              </a:xfrm>
              <a:prstGeom prst="rect">
                <a:avLst/>
              </a:prstGeom>
              <a:blipFill>
                <a:blip r:embed="rId6"/>
                <a:stretch>
                  <a:fillRect l="-4762" b="-102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283" y="4189311"/>
                <a:ext cx="7848872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dirty="0"/>
                  <a:t>There exists a PPT simulator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𝑆𝐼𝑀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2400" dirty="0"/>
                  <a:t> such that for any </a:t>
                </a:r>
                <a14:m>
                  <m:oMath xmlns:m="http://schemas.openxmlformats.org/officeDocument/2006/math">
                    <m:r>
                      <a:rPr lang="en-US" altLang="en-US" sz="2400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41">
                <a:extLst>
                  <a:ext uri="{FF2B5EF4-FFF2-40B4-BE49-F238E27FC236}">
                    <a16:creationId xmlns:a16="http://schemas.microsoft.com/office/drawing/2014/main" id="{5AF67E5A-9836-3E4E-81E1-2766A676D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5283" y="4189311"/>
                <a:ext cx="7848872" cy="1007734"/>
              </a:xfrm>
              <a:prstGeom prst="rect">
                <a:avLst/>
              </a:prstGeom>
              <a:blipFill>
                <a:blip r:embed="rId7"/>
                <a:stretch>
                  <a:fillRect l="-1294" b="-370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4962333"/>
                <a:ext cx="8316416" cy="10077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𝑆𝐼𝑀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)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𝑉𝑖𝑒𝑤</m:t>
                        </m:r>
                      </m:e>
                      <m:sub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sub>
                    </m:sSub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lang="en-US" alt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+mn-cs"/>
                      </a:rPr>
                      <m:t>),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41">
                <a:extLst>
                  <a:ext uri="{FF2B5EF4-FFF2-40B4-BE49-F238E27FC236}">
                    <a16:creationId xmlns:a16="http://schemas.microsoft.com/office/drawing/2014/main" id="{1F69A97D-8719-6043-A0D7-3964201C1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4962333"/>
                <a:ext cx="8316416" cy="1007734"/>
              </a:xfrm>
              <a:prstGeom prst="rect">
                <a:avLst/>
              </a:prstGeom>
              <a:blipFill>
                <a:blip r:embed="rId8"/>
                <a:stretch>
                  <a:fillRect l="-2290" r="-305" b="-37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41">
            <a:extLst>
              <a:ext uri="{FF2B5EF4-FFF2-40B4-BE49-F238E27FC236}">
                <a16:creationId xmlns:a16="http://schemas.microsoft.com/office/drawing/2014/main" id="{96C25E40-9208-7EC9-17EE-8F35F9A97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418" y="5826812"/>
            <a:ext cx="8591126" cy="100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dirty="0">
                <a:solidFill>
                  <a:srgbClr val="0000FF"/>
                </a:solidFill>
              </a:rPr>
              <a:t>i.e. the joint distribution of the view and the output is correct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A676E-9CEE-672D-0145-605D0490EC55}"/>
                  </a:ext>
                </a:extLst>
              </p:cNvPr>
              <p:cNvSpPr txBox="1"/>
              <p:nvPr/>
            </p:nvSpPr>
            <p:spPr>
              <a:xfrm>
                <a:off x="304161" y="875127"/>
                <a:ext cx="92170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800" dirty="0">
                    <a:solidFill>
                      <a:prstClr val="black"/>
                    </a:solidFill>
                  </a:rPr>
                  <a:t>(possibly randomized) </a:t>
                </a:r>
                <a14:m>
                  <m:oMath xmlns:m="http://schemas.openxmlformats.org/officeDocument/2006/math">
                    <m:r>
                      <a:rPr lang="en-US" altLang="en-US" sz="28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d>
                      <m:dPr>
                        <m:ctrlP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en-US" sz="28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8A676E-9CEE-672D-0145-605D0490E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61" y="875127"/>
                <a:ext cx="9217024" cy="523220"/>
              </a:xfrm>
              <a:prstGeom prst="rect">
                <a:avLst/>
              </a:prstGeom>
              <a:blipFill>
                <a:blip r:embed="rId9"/>
                <a:stretch>
                  <a:fillRect l="-1515" t="-1463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4066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6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5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/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Corollary: for every value of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is equally likely given the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 other words,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is perfectly hidden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blipFill>
                <a:blip r:embed="rId6"/>
                <a:stretch>
                  <a:fillRect l="-1062" t="-4211" r="-182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2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2430003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2081077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1412777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552" y="764704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1460" y="4365104"/>
            <a:ext cx="89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on a degree-t polynomial.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3450486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5376698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gate, maintaining the invariant that the parties holds a secret sharing of every wire value.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6207695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C2AE5-0449-0E4C-AFC2-DF5B6F1301E4}"/>
              </a:ext>
            </a:extLst>
          </p:cNvPr>
          <p:cNvSpPr txBox="1"/>
          <p:nvPr/>
        </p:nvSpPr>
        <p:spPr>
          <a:xfrm>
            <a:off x="1945342" y="4859350"/>
            <a:ext cx="565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// so, security against t corruptions</a:t>
            </a:r>
          </a:p>
        </p:txBody>
      </p:sp>
    </p:spTree>
    <p:extLst>
      <p:ext uri="{BB962C8B-B14F-4D97-AF65-F5344CB8AC3E}">
        <p14:creationId xmlns:p14="http://schemas.microsoft.com/office/powerpoint/2010/main" val="9855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837222" y="2178452"/>
            <a:ext cx="5559314" cy="4706932"/>
            <a:chOff x="3837222" y="2151068"/>
            <a:chExt cx="5559314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add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3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837222" y="2907305"/>
            <a:ext cx="1166826" cy="4706932"/>
            <a:chOff x="3837222" y="2151068"/>
            <a:chExt cx="1166826" cy="470693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/>
          <p:cNvCxnSpPr/>
          <p:nvPr/>
        </p:nvCxnSpPr>
        <p:spPr>
          <a:xfrm flipV="1">
            <a:off x="4139952" y="1124744"/>
            <a:ext cx="2880320" cy="238604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707904" y="2668850"/>
            <a:ext cx="1166826" cy="469898"/>
            <a:chOff x="3686358" y="4111230"/>
            <a:chExt cx="1166826" cy="46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444752"/>
            <a:ext cx="1440160" cy="1158815"/>
            <a:chOff x="5220072" y="3132874"/>
            <a:chExt cx="1440160" cy="1158815"/>
          </a:xfrm>
        </p:grpSpPr>
        <p:sp>
          <p:nvSpPr>
            <p:cNvPr id="74" name="Oval 73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366322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3132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66" name="Rectangle 63">
            <a:extLst>
              <a:ext uri="{FF2B5EF4-FFF2-40B4-BE49-F238E27FC236}">
                <a16:creationId xmlns:a16="http://schemas.microsoft.com/office/drawing/2014/main" id="{C021BDC6-D44D-A445-84D8-B3AE3EA63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17A368-94A5-814D-BB28-83FEBCE1727B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</p:spTree>
    <p:extLst>
      <p:ext uri="{BB962C8B-B14F-4D97-AF65-F5344CB8AC3E}">
        <p14:creationId xmlns:p14="http://schemas.microsoft.com/office/powerpoint/2010/main" val="15559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2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37222" y="4077072"/>
            <a:ext cx="1166826" cy="1260293"/>
            <a:chOff x="3837222" y="4077072"/>
            <a:chExt cx="1166826" cy="1260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4572000" y="4393895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5194756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707904" y="2996139"/>
            <a:ext cx="1166826" cy="432861"/>
            <a:chOff x="3686358" y="4438519"/>
            <a:chExt cx="1166826" cy="432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25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E797C2-F60D-2C40-BEEC-CB48144651DE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6FB98-257D-E447-9AB9-B8A1CD4622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3047" y="1412776"/>
            <a:ext cx="988448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Multiplication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539552" y="1275023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In general, after a single multiplication, the shares will live on a degree-2t polynomial.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/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so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together have enough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information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to recover the product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of the secrets!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blipFill>
                <a:blip r:embed="rId3"/>
                <a:stretch>
                  <a:fillRect l="-101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38E34F-D42A-E441-B443-8BD4B3C4121B}"/>
              </a:ext>
            </a:extLst>
          </p:cNvPr>
          <p:cNvSpPr txBox="1"/>
          <p:nvPr/>
        </p:nvSpPr>
        <p:spPr>
          <a:xfrm>
            <a:off x="539552" y="4379039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What’s more, we also know that this recovery process is a linear function of the shares.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/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b</m:t>
                    </m:r>
                    <m: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′=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  <a:blipFill>
                <a:blip r:embed="rId4"/>
                <a:stretch>
                  <a:fillRect l="-4938" t="-129787" r="-1646" b="-20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/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for some publicly known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blipFill>
                <a:blip r:embed="rId5"/>
                <a:stretch>
                  <a:fillRect l="-117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/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Need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shares to reconstruct.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blipFill>
                <a:blip r:embed="rId6"/>
                <a:stretch>
                  <a:fillRect l="-1178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" grpId="0"/>
      <p:bldP spid="30" grpId="0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708920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7006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4593546" y="2996139"/>
            <a:ext cx="144016" cy="142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4139952" y="2567137"/>
            <a:ext cx="3024336" cy="280607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220072" y="3574423"/>
            <a:ext cx="1440160" cy="1293330"/>
            <a:chOff x="5220072" y="4830497"/>
            <a:chExt cx="1440160" cy="1293330"/>
          </a:xfrm>
        </p:grpSpPr>
        <p:sp>
          <p:nvSpPr>
            <p:cNvPr id="81" name="Oval 80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868144" y="5406561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516216" y="598121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000" y="3789040"/>
            <a:ext cx="2059434" cy="1584176"/>
            <a:chOff x="4572000" y="3067553"/>
            <a:chExt cx="2059434" cy="1584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336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3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4000" r="-344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755576" y="285754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r="-3774"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7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3774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Fortunately: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blipFill>
                <a:blip r:embed="rId24"/>
                <a:stretch>
                  <a:fillRect l="-3493" t="-69159" b="-13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9EA3A4C-BB39-7845-B9A0-B2833B29003B}"/>
              </a:ext>
            </a:extLst>
          </p:cNvPr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F5037-9E12-5F44-9D01-E9EFDD51C65D}"/>
              </a:ext>
            </a:extLst>
          </p:cNvPr>
          <p:cNvSpPr txBox="1"/>
          <p:nvPr/>
        </p:nvSpPr>
        <p:spPr>
          <a:xfrm>
            <a:off x="179512" y="5703639"/>
            <a:ext cx="376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 &amp; run a degree reduction protocol.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62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839228" y="102607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Convert shares on a degree-2t polynomial into shares on a degree-t polynomial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2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63">
            <a:extLst>
              <a:ext uri="{FF2B5EF4-FFF2-40B4-BE49-F238E27FC236}">
                <a16:creationId xmlns:a16="http://schemas.microsoft.com/office/drawing/2014/main" id="{1CBAE0BB-CD68-D541-A38E-E4927EBC1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52536" y="294927"/>
            <a:ext cx="8928992" cy="1283475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This is the moral equivalent of bootstrapping in FHE!</a:t>
            </a:r>
          </a:p>
        </p:txBody>
      </p:sp>
    </p:spTree>
    <p:extLst>
      <p:ext uri="{BB962C8B-B14F-4D97-AF65-F5344CB8AC3E}">
        <p14:creationId xmlns:p14="http://schemas.microsoft.com/office/powerpoint/2010/main" val="25099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Issues to Handle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061C0E83-5EC5-0152-4E81-F5C6216A0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980728"/>
            <a:ext cx="8152726" cy="128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1. Input (In)dependence</a:t>
            </a:r>
            <a:r>
              <a:rPr lang="en-US" altLang="en-US" sz="2400" dirty="0"/>
              <a:t>: A malicious party could choose her input to depend on Bob’s, something she cannot do in the ideal world.</a:t>
            </a: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88A44E41-52AB-DF79-1EBE-0ECB694AF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2618488"/>
            <a:ext cx="815272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2. Randomness</a:t>
            </a:r>
            <a:r>
              <a:rPr lang="en-US" altLang="en-US" sz="2400" dirty="0"/>
              <a:t>: A malicious party could choose her “random string” in the protocol the way she wants, something she cannot do in the ideal world.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38462170-CD25-E4E9-86EF-30F2E3F756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68149" y="2047220"/>
                <a:ext cx="7432646" cy="877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dirty="0"/>
                  <a:t>Example (on the board): 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38462170-CD25-E4E9-86EF-30F2E3F75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8149" y="2047220"/>
                <a:ext cx="7432646" cy="877724"/>
              </a:xfrm>
              <a:prstGeom prst="rect">
                <a:avLst/>
              </a:prstGeom>
              <a:blipFill>
                <a:blip r:embed="rId3"/>
                <a:stretch>
                  <a:fillRect l="-136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1">
                <a:extLst>
                  <a:ext uri="{FF2B5EF4-FFF2-40B4-BE49-F238E27FC236}">
                    <a16:creationId xmlns:a16="http://schemas.microsoft.com/office/drawing/2014/main" id="{482ABA40-CEE7-3301-C20F-3DB00FF0AC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9517" y="3847420"/>
                <a:ext cx="7432646" cy="877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dirty="0"/>
                  <a:t>Example (on the board):  our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𝑂𝑇</m:t>
                    </m:r>
                  </m:oMath>
                </a14:m>
                <a:r>
                  <a:rPr lang="en-US" altLang="en-US" sz="2400" i="1" dirty="0"/>
                  <a:t> protocol</a:t>
                </a:r>
              </a:p>
            </p:txBody>
          </p:sp>
        </mc:Choice>
        <mc:Fallback>
          <p:sp>
            <p:nvSpPr>
              <p:cNvPr id="5" name="Rectangle 41">
                <a:extLst>
                  <a:ext uri="{FF2B5EF4-FFF2-40B4-BE49-F238E27FC236}">
                    <a16:creationId xmlns:a16="http://schemas.microsoft.com/office/drawing/2014/main" id="{482ABA40-CEE7-3301-C20F-3DB00FF0A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9517" y="3847420"/>
                <a:ext cx="7432646" cy="877724"/>
              </a:xfrm>
              <a:prstGeom prst="rect">
                <a:avLst/>
              </a:prstGeom>
              <a:blipFill>
                <a:blip r:embed="rId4"/>
                <a:stretch>
                  <a:fillRect l="-11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1">
            <a:extLst>
              <a:ext uri="{FF2B5EF4-FFF2-40B4-BE49-F238E27FC236}">
                <a16:creationId xmlns:a16="http://schemas.microsoft.com/office/drawing/2014/main" id="{244F4511-9614-A80F-04B9-4F4C00746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5939604"/>
            <a:ext cx="8152726" cy="72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4. Deviate from Other Protocol Instructions.</a:t>
            </a:r>
            <a:endParaRPr lang="en-US" alt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86937E-D8EC-7672-84FF-BFC5F76F1F29}"/>
              </a:ext>
            </a:extLst>
          </p:cNvPr>
          <p:cNvSpPr/>
          <p:nvPr/>
        </p:nvSpPr>
        <p:spPr>
          <a:xfrm>
            <a:off x="2915816" y="6046772"/>
            <a:ext cx="864096" cy="495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1">
            <a:extLst>
              <a:ext uri="{FF2B5EF4-FFF2-40B4-BE49-F238E27FC236}">
                <a16:creationId xmlns:a16="http://schemas.microsoft.com/office/drawing/2014/main" id="{B9C5DD90-CBB4-0E9D-2E31-B25A2F913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37" y="4766788"/>
            <a:ext cx="8152726" cy="1110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3. (Un)fairness</a:t>
            </a:r>
            <a:r>
              <a:rPr lang="en-US" altLang="en-US" sz="2400" dirty="0"/>
              <a:t>: A malicious party could block the honest party from learning the output, while learning it herself. 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8382E09-5C05-2459-5A0C-B486DDBE247D}"/>
              </a:ext>
            </a:extLst>
          </p:cNvPr>
          <p:cNvSpPr/>
          <p:nvPr/>
        </p:nvSpPr>
        <p:spPr>
          <a:xfrm>
            <a:off x="239417" y="4744939"/>
            <a:ext cx="360040" cy="1110484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AA99D07-DD77-58B7-EB3F-2775FFB41E49}"/>
              </a:ext>
            </a:extLst>
          </p:cNvPr>
          <p:cNvSpPr/>
          <p:nvPr/>
        </p:nvSpPr>
        <p:spPr>
          <a:xfrm flipH="1">
            <a:off x="8388424" y="4694780"/>
            <a:ext cx="360040" cy="1110484"/>
          </a:xfrm>
          <a:prstGeom prst="lef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7547C6-122C-8697-2EF7-0B0663AE5938}"/>
              </a:ext>
            </a:extLst>
          </p:cNvPr>
          <p:cNvSpPr txBox="1"/>
          <p:nvPr/>
        </p:nvSpPr>
        <p:spPr>
          <a:xfrm>
            <a:off x="3659797" y="4535955"/>
            <a:ext cx="4944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b="1" dirty="0">
                <a:solidFill>
                  <a:srgbClr val="FF0000"/>
                </a:solidFill>
              </a:rPr>
              <a:t>Cleve’s theorem: this is unavoidable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48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 animBg="1"/>
      <p:bldP spid="8" grpId="0"/>
      <p:bldP spid="9" grpId="0" animBg="1"/>
      <p:bldP spid="10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1925946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1577020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257611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196751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1772815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764704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764704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2656787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370074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370074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2956077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908720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461" y="3789040"/>
            <a:ext cx="729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2946429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429657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ADD: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 locally add shares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MULT: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locally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mult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shares and do degree reduction.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5559623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solidFill>
                <a:srgbClr val="891637">
                  <a:alpha val="39000"/>
                </a:srgbClr>
              </a:solidFill>
              <a:ln>
                <a:solidFill>
                  <a:srgbClr val="89163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Communication Complexity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#AND gates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375" t="-7792" b="-29870"/>
                </a:stretch>
              </a:blipFill>
              <a:ln>
                <a:solidFill>
                  <a:srgbClr val="8916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4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900608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Security Intuition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80B41-A882-9B4C-AC0B-256824B1C19C}"/>
              </a:ext>
            </a:extLst>
          </p:cNvPr>
          <p:cNvSpPr txBox="1"/>
          <p:nvPr/>
        </p:nvSpPr>
        <p:spPr>
          <a:xfrm>
            <a:off x="611560" y="1772816"/>
            <a:ext cx="729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Any subset of t parties do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 get any information about other parties’ inputs from the input shares.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6FF47-0C19-804E-9F41-78384D575A32}"/>
              </a:ext>
            </a:extLst>
          </p:cNvPr>
          <p:cNvSpPr txBox="1"/>
          <p:nvPr/>
        </p:nvSpPr>
        <p:spPr>
          <a:xfrm>
            <a:off x="611560" y="2958043"/>
            <a:ext cx="729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Security of the degree-reduction protocol: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subset of t parties sees completely random numbers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4A8E-475C-E247-BF34-93CF271634BE}"/>
              </a:ext>
            </a:extLst>
          </p:cNvPr>
          <p:cNvSpPr txBox="1"/>
          <p:nvPr/>
        </p:nvSpPr>
        <p:spPr>
          <a:xfrm>
            <a:off x="611560" y="4437112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noProof="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The output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lives on a random polynomial of degree t whose constant term is the circuit output. The shares, therefore, reveal only the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t output.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2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</p:spTree>
    <p:extLst>
      <p:ext uri="{BB962C8B-B14F-4D97-AF65-F5344CB8AC3E}">
        <p14:creationId xmlns:p14="http://schemas.microsoft.com/office/powerpoint/2010/main" val="16726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El Gamal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/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Public key: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p>
                    </m:sSup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blipFill>
                <a:blip r:embed="rId3"/>
                <a:stretch>
                  <a:fillRect l="-130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/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Secret key: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blipFill>
                <a:blip r:embed="rId4"/>
                <a:stretch>
                  <a:fillRect l="-130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876160-9E1F-A940-A887-248D37C2A5A4}"/>
              </a:ext>
            </a:extLst>
          </p:cNvPr>
          <p:cNvSpPr txBox="1"/>
          <p:nvPr/>
        </p:nvSpPr>
        <p:spPr>
          <a:xfrm>
            <a:off x="611560" y="2535287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I am paranoid about losing x so I share it among n servers.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/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 secret-share x into 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s.t.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(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mod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blipFill>
                <a:blip r:embed="rId5"/>
                <a:stretch>
                  <a:fillRect l="-1190" t="-127027" r="-298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9FF4C-0722-E043-9882-F83962F8A212}"/>
              </a:ext>
            </a:extLst>
          </p:cNvPr>
          <p:cNvSpPr txBox="1"/>
          <p:nvPr/>
        </p:nvSpPr>
        <p:spPr>
          <a:xfrm>
            <a:off x="611560" y="430778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u="sng" dirty="0">
                <a:solidFill>
                  <a:srgbClr val="0000FF"/>
                </a:solidFill>
                <a:latin typeface="Arial"/>
                <a:cs typeface="Arial"/>
              </a:rPr>
              <a:t>Threshold Decryption: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/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Multiplying the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decryption shares gives us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𝑟𝑥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which in turn gives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us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after division.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blipFill>
                <a:blip r:embed="rId6"/>
                <a:stretch>
                  <a:fillRect l="-1305" t="-68116" b="-5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/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Given a ciphertext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𝑟𝑥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the servers each compute a decryption share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  <a:blipFill>
                <a:blip r:embed="rId7"/>
                <a:stretch>
                  <a:fillRect l="-1236" t="-4478" r="-464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B23CF-32D2-604D-A441-4322F95B6431}"/>
              </a:ext>
            </a:extLst>
          </p:cNvPr>
          <p:cNvSpPr txBox="1"/>
          <p:nvPr/>
        </p:nvSpPr>
        <p:spPr>
          <a:xfrm>
            <a:off x="691908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 another example, threshold signing.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0500C-6B86-0246-85B1-B4290FA2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1" b="8420"/>
          <a:stretch/>
        </p:blipFill>
        <p:spPr>
          <a:xfrm>
            <a:off x="0" y="1124744"/>
            <a:ext cx="91440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12E73-74AB-DB41-9CE2-1C24FB542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6141" r="28738" b="32360"/>
          <a:stretch/>
        </p:blipFill>
        <p:spPr>
          <a:xfrm>
            <a:off x="989856" y="2746269"/>
            <a:ext cx="7164288" cy="284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E9E3A-FAD8-BD48-BB6E-FBE4285C8D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41180" r="24801" b="35442"/>
          <a:stretch/>
        </p:blipFill>
        <p:spPr>
          <a:xfrm>
            <a:off x="755576" y="764704"/>
            <a:ext cx="7164288" cy="18722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F5C1EB-224B-F443-B87F-1E19BD65CFAD}"/>
              </a:ext>
            </a:extLst>
          </p:cNvPr>
          <p:cNvSpPr/>
          <p:nvPr/>
        </p:nvSpPr>
        <p:spPr>
          <a:xfrm>
            <a:off x="1187624" y="2852936"/>
            <a:ext cx="6696744" cy="1314818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6F7CB-49CC-3543-9D51-ACFCD16DA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2364" r="21651" b="5904"/>
          <a:stretch/>
        </p:blipFill>
        <p:spPr>
          <a:xfrm>
            <a:off x="1691680" y="1988840"/>
            <a:ext cx="6408712" cy="461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0E5F4-1624-334D-830A-FABEF8B3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t="27720" r="25794" b="42041"/>
          <a:stretch/>
        </p:blipFill>
        <p:spPr>
          <a:xfrm>
            <a:off x="1691680" y="116632"/>
            <a:ext cx="4536505" cy="17281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6578A9-5341-A147-BDE3-E3DBF6694B10}"/>
              </a:ext>
            </a:extLst>
          </p:cNvPr>
          <p:cNvSpPr/>
          <p:nvPr/>
        </p:nvSpPr>
        <p:spPr>
          <a:xfrm>
            <a:off x="1667841" y="2492896"/>
            <a:ext cx="6696744" cy="936104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-9026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New (Less) Ideal Model</a:t>
            </a:r>
          </a:p>
        </p:txBody>
      </p:sp>
      <p:pic>
        <p:nvPicPr>
          <p:cNvPr id="20" name="Picture 19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6E722C48-FF5D-C845-A4E3-5B94D43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74" y="4120032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2224C95-4270-6E47-988A-3DDC9558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0506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5580F-E962-4148-BA20-A3BFBB4C6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80" y="1644454"/>
            <a:ext cx="1078254" cy="106680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EECD922-420C-184A-9A9E-6D2C8CECFC22}"/>
              </a:ext>
            </a:extLst>
          </p:cNvPr>
          <p:cNvGrpSpPr/>
          <p:nvPr/>
        </p:nvGrpSpPr>
        <p:grpSpPr>
          <a:xfrm>
            <a:off x="2624130" y="1863618"/>
            <a:ext cx="3568606" cy="916607"/>
            <a:chOff x="2659578" y="4356623"/>
            <a:chExt cx="3568606" cy="91660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C9476F1-6A55-134F-A4A9-3DFEA7726BBF}"/>
                </a:ext>
              </a:extLst>
            </p:cNvPr>
            <p:cNvCxnSpPr/>
            <p:nvPr/>
          </p:nvCxnSpPr>
          <p:spPr>
            <a:xfrm flipV="1">
              <a:off x="2679703" y="4883104"/>
              <a:ext cx="820688" cy="3901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8BC9D63-0B07-6C4E-B8B2-447ABDC0CD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54311" y="4857932"/>
              <a:ext cx="1073873" cy="41529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58">
                  <a:extLst>
                    <a:ext uri="{FF2B5EF4-FFF2-40B4-BE49-F238E27FC236}">
                      <a16:creationId xmlns:a16="http://schemas.microsoft.com/office/drawing/2014/main" id="{F1BDA64E-5FA7-974D-B7C6-3F9D1A6BA8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250653">
                  <a:off x="2659578" y="4578304"/>
                  <a:ext cx="538429" cy="609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58">
                  <a:extLst>
                    <a:ext uri="{FF2B5EF4-FFF2-40B4-BE49-F238E27FC236}">
                      <a16:creationId xmlns:a16="http://schemas.microsoft.com/office/drawing/2014/main" id="{F1BDA64E-5FA7-974D-B7C6-3F9D1A6BA8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250653">
                  <a:off x="2659578" y="4578304"/>
                  <a:ext cx="538429" cy="6096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58">
                  <a:extLst>
                    <a:ext uri="{FF2B5EF4-FFF2-40B4-BE49-F238E27FC236}">
                      <a16:creationId xmlns:a16="http://schemas.microsoft.com/office/drawing/2014/main" id="{2E4E502D-8D97-F345-BC28-C9248413D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913104">
                  <a:off x="5422034" y="4356623"/>
                  <a:ext cx="538429" cy="76641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en-US" altLang="en-US" sz="2400" b="1" dirty="0">
                    <a:solidFill>
                      <a:srgbClr val="0000CC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58">
                  <a:extLst>
                    <a:ext uri="{FF2B5EF4-FFF2-40B4-BE49-F238E27FC236}">
                      <a16:creationId xmlns:a16="http://schemas.microsoft.com/office/drawing/2014/main" id="{2E4E502D-8D97-F345-BC28-C9248413D8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913104">
                  <a:off x="5422034" y="4356623"/>
                  <a:ext cx="538429" cy="7664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93EDFFF-FAA3-CE4A-AF03-AA432CBDEC4F}"/>
              </a:ext>
            </a:extLst>
          </p:cNvPr>
          <p:cNvCxnSpPr>
            <a:cxnSpLocks/>
          </p:cNvCxnSpPr>
          <p:nvPr/>
        </p:nvCxnSpPr>
        <p:spPr>
          <a:xfrm flipH="1">
            <a:off x="2893344" y="2926423"/>
            <a:ext cx="820057" cy="45784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551EE3C2-7F7A-1A43-8010-51DE89C4E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9603457">
                <a:off x="2716550" y="2708214"/>
                <a:ext cx="53842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551EE3C2-7F7A-1A43-8010-51DE89C4E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9603457">
                <a:off x="2716550" y="2708214"/>
                <a:ext cx="538429" cy="609600"/>
              </a:xfrm>
              <a:prstGeom prst="rect">
                <a:avLst/>
              </a:prstGeom>
              <a:blipFill>
                <a:blip r:embed="rId10"/>
                <a:stretch>
                  <a:fillRect t="-27692" r="-6349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297FE21-7CDA-7C46-B69D-A04D14F0542D}"/>
              </a:ext>
            </a:extLst>
          </p:cNvPr>
          <p:cNvCxnSpPr>
            <a:cxnSpLocks/>
          </p:cNvCxnSpPr>
          <p:nvPr/>
        </p:nvCxnSpPr>
        <p:spPr>
          <a:xfrm>
            <a:off x="4511851" y="4505989"/>
            <a:ext cx="1086008" cy="434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B7AECF4A-862D-5C44-8A91-6B7AB5231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219560">
                <a:off x="4645306" y="4079600"/>
                <a:ext cx="538429" cy="6096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en-US" sz="24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2400" b="1" dirty="0">
                  <a:solidFill>
                    <a:srgbClr val="0000CC"/>
                  </a:solidFill>
                </a:endParaRPr>
              </a:p>
            </p:txBody>
          </p:sp>
        </mc:Choice>
        <mc:Fallback xmlns=""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B7AECF4A-862D-5C44-8A91-6B7AB5231D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219560">
                <a:off x="4645306" y="4079600"/>
                <a:ext cx="538429" cy="609600"/>
              </a:xfrm>
              <a:prstGeom prst="rect">
                <a:avLst/>
              </a:prstGeom>
              <a:blipFill>
                <a:blip r:embed="rId11"/>
                <a:stretch>
                  <a:fillRect r="-72414" b="-2741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76FF094-570C-BA47-232D-F2F0404EB00B}"/>
              </a:ext>
            </a:extLst>
          </p:cNvPr>
          <p:cNvGrpSpPr/>
          <p:nvPr/>
        </p:nvGrpSpPr>
        <p:grpSpPr>
          <a:xfrm rot="21392215">
            <a:off x="3047505" y="3403317"/>
            <a:ext cx="986146" cy="653097"/>
            <a:chOff x="2511301" y="4733469"/>
            <a:chExt cx="986146" cy="65309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9A298BE-AED2-DB03-2F39-784ACC2400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9703" y="4798684"/>
              <a:ext cx="817744" cy="47454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58">
                  <a:extLst>
                    <a:ext uri="{FF2B5EF4-FFF2-40B4-BE49-F238E27FC236}">
                      <a16:creationId xmlns:a16="http://schemas.microsoft.com/office/drawing/2014/main" id="{FF7EB046-F4B1-4C45-0222-323CA5E15D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9663799" flipH="1">
                  <a:off x="2511301" y="4733469"/>
                  <a:ext cx="193166" cy="65309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algn="ctr"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4572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9144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13716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1828800" algn="ctr" fontAlgn="base">
                    <a:spcBef>
                      <a:spcPct val="0"/>
                    </a:spcBef>
                    <a:spcAft>
                      <a:spcPct val="0"/>
                    </a:spcAft>
                    <a:defRPr sz="36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l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𝑎𝑏𝑜𝑟𝑡</m:t>
                        </m:r>
                        <m:r>
                          <a:rPr lang="en-US" alt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?</m:t>
                        </m:r>
                      </m:oMath>
                    </m:oMathPara>
                  </a14:m>
                  <a:endParaRPr lang="en-US" altLang="en-US" sz="2400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58">
                  <a:extLst>
                    <a:ext uri="{FF2B5EF4-FFF2-40B4-BE49-F238E27FC236}">
                      <a16:creationId xmlns:a16="http://schemas.microsoft.com/office/drawing/2014/main" id="{FF7EB046-F4B1-4C45-0222-323CA5E15DE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9663799" flipH="1">
                  <a:off x="2511301" y="4733469"/>
                  <a:ext cx="193166" cy="653097"/>
                </a:xfrm>
                <a:prstGeom prst="rect">
                  <a:avLst/>
                </a:prstGeom>
                <a:blipFill>
                  <a:blip r:embed="rId12"/>
                  <a:stretch>
                    <a:fillRect t="-57692" r="-118182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91700BE7-559C-A381-950B-F1E1E5E16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515457">
                <a:off x="4464367" y="3893922"/>
                <a:ext cx="2133525" cy="6530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>
                  <a:buFont typeface="Arial" panose="020B0604020202020204" pitchFamily="34" charset="0"/>
                  <a:buNone/>
                </a:pPr>
                <a:r>
                  <a:rPr lang="en-US" altLang="en-US" sz="2400" b="0" dirty="0">
                    <a:solidFill>
                      <a:schemeClr val="tx1"/>
                    </a:solidFill>
                  </a:rPr>
                  <a:t>If not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𝑎𝑏𝑜𝑟𝑡</m:t>
                    </m:r>
                    <m:r>
                      <a:rPr lang="en-US" alt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en-US" sz="24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58">
                <a:extLst>
                  <a:ext uri="{FF2B5EF4-FFF2-40B4-BE49-F238E27FC236}">
                    <a16:creationId xmlns:a16="http://schemas.microsoft.com/office/drawing/2014/main" id="{91700BE7-559C-A381-950B-F1E1E5E1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515457">
                <a:off x="4464367" y="3893922"/>
                <a:ext cx="2133525" cy="653097"/>
              </a:xfrm>
              <a:prstGeom prst="rect">
                <a:avLst/>
              </a:prstGeom>
              <a:blipFill>
                <a:blip r:embed="rId13"/>
                <a:stretch>
                  <a:fillRect l="-457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3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7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609600" y="260648"/>
            <a:ext cx="103632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The “GMW Compiler”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2FABC81-3B15-E64D-B413-AEF3A54F584C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2348880"/>
            <a:ext cx="8280920" cy="2664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i="1" dirty="0"/>
              <a:t>Theorem </a:t>
            </a:r>
            <a:r>
              <a:rPr lang="en-US" sz="3200" b="1" dirty="0"/>
              <a:t>[Goldreich-Micali-Wigderson’87]</a:t>
            </a:r>
            <a:r>
              <a:rPr lang="en-US" sz="3200" dirty="0"/>
              <a:t>:</a:t>
            </a:r>
            <a:r>
              <a:rPr lang="en-US" sz="3200" b="0" dirty="0"/>
              <a:t> </a:t>
            </a:r>
            <a:br>
              <a:rPr lang="en-US" sz="3200" b="0" dirty="0"/>
            </a:br>
            <a:r>
              <a:rPr lang="en-US" sz="3200" b="0" dirty="0"/>
              <a:t>Assuming one-way functions exist, there is a general way to transform any semi-honest secure protocol computing a (possibly randomized) function F into a m</a:t>
            </a:r>
            <a:r>
              <a:rPr lang="en-US" sz="3200" dirty="0"/>
              <a:t>aliciously secure protocol for F.</a:t>
            </a:r>
            <a:r>
              <a:rPr lang="en-US" sz="3200" b="0" dirty="0"/>
              <a:t> 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3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Input Independence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F935CA12-443A-2103-CDE4-2493FD3AA8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7" y="1772816"/>
            <a:ext cx="8152726" cy="128731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1. Input (In)dependence</a:t>
            </a:r>
            <a:r>
              <a:rPr lang="en-US" altLang="en-US" sz="2400" dirty="0"/>
              <a:t>: A malicious party could choose her input to depend on Bob’s, something she cannot do in the ideal world.</a:t>
            </a:r>
          </a:p>
        </p:txBody>
      </p:sp>
      <p:sp>
        <p:nvSpPr>
          <p:cNvPr id="3" name="Rectangle 41">
            <a:extLst>
              <a:ext uri="{FF2B5EF4-FFF2-40B4-BE49-F238E27FC236}">
                <a16:creationId xmlns:a16="http://schemas.microsoft.com/office/drawing/2014/main" id="{59E01CB8-9855-F237-2340-CBB510F1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35" y="3492176"/>
            <a:ext cx="8152726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i="1" u="sng" dirty="0"/>
              <a:t>Solution:</a:t>
            </a:r>
            <a:r>
              <a:rPr lang="en-US" altLang="en-US" sz="2400" dirty="0"/>
              <a:t> Each party commits to their input in sequence, and provides a </a:t>
            </a:r>
            <a:r>
              <a:rPr lang="en-US" altLang="en-US" sz="2400" b="1" dirty="0">
                <a:solidFill>
                  <a:srgbClr val="0000FF"/>
                </a:solidFill>
              </a:rPr>
              <a:t>zero-knowledge proof of knowledge </a:t>
            </a:r>
            <a:r>
              <a:rPr lang="en-US" altLang="en-US" sz="2400" dirty="0"/>
              <a:t>of the underlying input.</a:t>
            </a:r>
          </a:p>
        </p:txBody>
      </p:sp>
    </p:spTree>
    <p:extLst>
      <p:ext uri="{BB962C8B-B14F-4D97-AF65-F5344CB8AC3E}">
        <p14:creationId xmlns:p14="http://schemas.microsoft.com/office/powerpoint/2010/main" val="389998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Solution: Coin-Tossing Protocol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268A431C-1354-EB3C-4187-B07683AFD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20821"/>
            <a:ext cx="8152726" cy="1656184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2. Randomness</a:t>
            </a:r>
            <a:r>
              <a:rPr lang="en-US" altLang="en-US" sz="2400" dirty="0"/>
              <a:t>: A malicious party could choose her “random string” in the protocol the way she wants, something she cannot do in the ideal world.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E4591413-49E2-3A92-047C-B81113484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212976"/>
                <a:ext cx="8152726" cy="6480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u="sng" dirty="0"/>
                  <a:t>Def:</a:t>
                </a:r>
                <a:r>
                  <a:rPr lang="en-US" altLang="en-US" sz="2400" dirty="0"/>
                  <a:t> Realize the functionality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𝐶𝑜𝑚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en-US" sz="2400" dirty="0"/>
                  <a:t>.</a:t>
                </a:r>
              </a:p>
            </p:txBody>
          </p:sp>
        </mc:Choice>
        <mc:Fallback xmlns="">
          <p:sp>
            <p:nvSpPr>
              <p:cNvPr id="4" name="Rectangle 41">
                <a:extLst>
                  <a:ext uri="{FF2B5EF4-FFF2-40B4-BE49-F238E27FC236}">
                    <a16:creationId xmlns:a16="http://schemas.microsoft.com/office/drawing/2014/main" id="{E4591413-49E2-3A92-047C-B81113484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212976"/>
                <a:ext cx="8152726" cy="648072"/>
              </a:xfrm>
              <a:prstGeom prst="rect">
                <a:avLst/>
              </a:prstGeom>
              <a:blipFill>
                <a:blip r:embed="rId3"/>
                <a:stretch>
                  <a:fillRect l="-1089" b="-57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69AF37CE-2CB7-2A0C-228A-DDC634CFF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63" y="4672541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1B7C48CC-EC15-EA2D-C7FD-E2E5994A2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421" y="4557573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5ACDA0-76A5-48C3-4A96-F2A338611292}"/>
              </a:ext>
            </a:extLst>
          </p:cNvPr>
          <p:cNvCxnSpPr>
            <a:cxnSpLocks/>
          </p:cNvCxnSpPr>
          <p:nvPr/>
        </p:nvCxnSpPr>
        <p:spPr>
          <a:xfrm>
            <a:off x="3673923" y="4625975"/>
            <a:ext cx="242330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5388C3-D0C9-A8C6-8CAF-2DBC59C0103D}"/>
                  </a:ext>
                </a:extLst>
              </p:cNvPr>
              <p:cNvSpPr txBox="1"/>
              <p:nvPr/>
            </p:nvSpPr>
            <p:spPr>
              <a:xfrm>
                <a:off x="3901018" y="4139787"/>
                <a:ext cx="1798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5388C3-D0C9-A8C6-8CAF-2DBC59C01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018" y="4139787"/>
                <a:ext cx="1798395" cy="461665"/>
              </a:xfrm>
              <a:prstGeom prst="rect">
                <a:avLst/>
              </a:prstGeom>
              <a:blipFill>
                <a:blip r:embed="rId6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08BDF8-F224-E829-6E41-4D5110F5E5E5}"/>
              </a:ext>
            </a:extLst>
          </p:cNvPr>
          <p:cNvCxnSpPr>
            <a:cxnSpLocks/>
          </p:cNvCxnSpPr>
          <p:nvPr/>
        </p:nvCxnSpPr>
        <p:spPr>
          <a:xfrm>
            <a:off x="3673923" y="5373216"/>
            <a:ext cx="2423306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F7CEB-0C01-9577-4F5B-E34CF274BCA4}"/>
                  </a:ext>
                </a:extLst>
              </p:cNvPr>
              <p:cNvSpPr txBox="1"/>
              <p:nvPr/>
            </p:nvSpPr>
            <p:spPr>
              <a:xfrm>
                <a:off x="3943865" y="4860140"/>
                <a:ext cx="179839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4BF7CEB-0C01-9577-4F5B-E34CF274B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865" y="4860140"/>
                <a:ext cx="1798395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9B595-75DB-1758-6392-A042AA2F4446}"/>
                  </a:ext>
                </a:extLst>
              </p:cNvPr>
              <p:cNvSpPr txBox="1"/>
              <p:nvPr/>
            </p:nvSpPr>
            <p:spPr>
              <a:xfrm>
                <a:off x="1218334" y="5807258"/>
                <a:ext cx="33236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400" b="0" dirty="0"/>
                  <a:t>Output</a:t>
                </a:r>
                <a:r>
                  <a:rPr lang="en-US" altLang="en-US" sz="2400" b="0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⊕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9B595-75DB-1758-6392-A042AA2F4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334" y="5807258"/>
                <a:ext cx="3323622" cy="461665"/>
              </a:xfrm>
              <a:prstGeom prst="rect">
                <a:avLst/>
              </a:prstGeom>
              <a:blipFill>
                <a:blip r:embed="rId8"/>
                <a:stretch>
                  <a:fillRect l="-305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63CA7-6BD0-A520-C5B4-99167703AB24}"/>
                  </a:ext>
                </a:extLst>
              </p:cNvPr>
              <p:cNvSpPr txBox="1"/>
              <p:nvPr/>
            </p:nvSpPr>
            <p:spPr>
              <a:xfrm>
                <a:off x="6097229" y="5807258"/>
                <a:ext cx="37261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400" b="0" dirty="0"/>
                  <a:t>Output</a:t>
                </a:r>
                <a:r>
                  <a:rPr lang="en-US" altLang="en-US" sz="2400" b="0" i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𝐶𝑜𝑚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863CA7-6BD0-A520-C5B4-99167703A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229" y="5807258"/>
                <a:ext cx="3726135" cy="461665"/>
              </a:xfrm>
              <a:prstGeom prst="rect">
                <a:avLst/>
              </a:prstGeom>
              <a:blipFill>
                <a:blip r:embed="rId9"/>
                <a:stretch>
                  <a:fillRect l="-2721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57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" grpId="0"/>
      <p:bldP spid="13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Zero Knowledge Proofs</a:t>
            </a:r>
          </a:p>
        </p:txBody>
      </p:sp>
      <p:sp>
        <p:nvSpPr>
          <p:cNvPr id="2" name="Rectangle 41">
            <a:extLst>
              <a:ext uri="{FF2B5EF4-FFF2-40B4-BE49-F238E27FC236}">
                <a16:creationId xmlns:a16="http://schemas.microsoft.com/office/drawing/2014/main" id="{BC79A575-66FC-8C8C-20CD-434D6DF50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216551"/>
            <a:ext cx="8152726" cy="72975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/>
            <a:r>
              <a:rPr lang="en-US" altLang="en-US" sz="2400" b="1" dirty="0"/>
              <a:t>4. Deviate from Other Protocol Instructions.</a:t>
            </a:r>
            <a:endParaRPr lang="en-US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82CD9715-2BA6-6A6C-FD78-E363FAE04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584" y="1939445"/>
                <a:ext cx="8152726" cy="32205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algn="ctr"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4572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9144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13716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1828800" algn="ctr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l"/>
                <a:r>
                  <a:rPr lang="en-US" altLang="en-US" sz="2400" i="1" u="sng" dirty="0"/>
                  <a:t>Solution:</a:t>
                </a:r>
                <a:r>
                  <a:rPr lang="en-US" altLang="en-US" sz="2400" dirty="0"/>
                  <a:t> Each message of each party is a </a:t>
                </a:r>
                <a:r>
                  <a:rPr lang="en-US" altLang="en-US" sz="2400" i="1" dirty="0"/>
                  <a:t>deterministic</a:t>
                </a:r>
                <a:r>
                  <a:rPr lang="en-US" altLang="en-US" sz="2400" dirty="0"/>
                  <a:t> function of their input, their random coins and messages from party B. </a:t>
                </a:r>
              </a:p>
              <a:p>
                <a:pPr algn="l"/>
                <a:endParaRPr lang="en-US" altLang="en-US" sz="2400" dirty="0"/>
              </a:p>
              <a:p>
                <a:pPr algn="l"/>
                <a:r>
                  <a:rPr lang="en-US" altLang="en-US" sz="2400" dirty="0"/>
                  <a:t>When party A sends a message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𝑚𝑠𝑔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e>
                    </m:acc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400" dirty="0"/>
                  <a:t>, they also prove in zero-knowledge that they did so correctly. That is, they prove in ZK the following NP statement:</a:t>
                </a:r>
              </a:p>
            </p:txBody>
          </p:sp>
        </mc:Choice>
        <mc:Fallback xmlns="">
          <p:sp>
            <p:nvSpPr>
              <p:cNvPr id="3" name="Rectangle 41">
                <a:extLst>
                  <a:ext uri="{FF2B5EF4-FFF2-40B4-BE49-F238E27FC236}">
                    <a16:creationId xmlns:a16="http://schemas.microsoft.com/office/drawing/2014/main" id="{82CD9715-2BA6-6A6C-FD78-E363FAE04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584" y="1939445"/>
                <a:ext cx="8152726" cy="3220561"/>
              </a:xfrm>
              <a:prstGeom prst="rect">
                <a:avLst/>
              </a:prstGeom>
              <a:blipFill>
                <a:blip r:embed="rId3"/>
                <a:stretch>
                  <a:fillRect l="-1244" r="-3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4F648F-28CC-5B8A-4AB2-830A694BFDCD}"/>
                  </a:ext>
                </a:extLst>
              </p:cNvPr>
              <p:cNvSpPr txBox="1"/>
              <p:nvPr/>
            </p:nvSpPr>
            <p:spPr>
              <a:xfrm>
                <a:off x="1375555" y="5160006"/>
                <a:ext cx="705678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𝑚𝑠𝑔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𝑋𝐶𝑜𝑚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𝑅𝐶𝑜𝑚</m:t>
                        </m:r>
                      </m:e>
                    </m:d>
                    <m:r>
                      <a:rPr lang="en-US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 </m:t>
                    </m:r>
                    <m:sSub>
                      <m:sSubPr>
                        <m:ctrlP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alt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sz="2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en-US" sz="2400" dirty="0" err="1">
                    <a:solidFill>
                      <a:prstClr val="black"/>
                    </a:solidFill>
                  </a:rPr>
                  <a:t>s.t.</a:t>
                </a:r>
                <a:r>
                  <a:rPr lang="en-US" altLang="en-US" sz="2400" dirty="0">
                    <a:solidFill>
                      <a:prstClr val="black"/>
                    </a:solidFill>
                  </a:rPr>
                  <a:t> </a:t>
                </a:r>
                <a:br>
                  <a:rPr lang="en-US" altLang="en-US" sz="2400" dirty="0">
                    <a:solidFill>
                      <a:prstClr val="black"/>
                    </a:solidFill>
                  </a:rPr>
                </a:br>
                <a:r>
                  <a:rPr lang="en-US" altLang="en-US" sz="2400" dirty="0">
                    <a:solidFill>
                      <a:prstClr val="black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sz="2400" i="1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𝑚𝑠𝑔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𝑋𝐶𝑜𝑚</m:t>
                    </m:r>
                    <m:r>
                      <a:rPr lang="en-US" alt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Com</m:t>
                    </m:r>
                    <m:d>
                      <m:dPr>
                        <m:ctrlP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endParaRPr lang="en-US" altLang="en-US" sz="2400" b="0" i="1" dirty="0">
                  <a:solidFill>
                    <a:prstClr val="black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𝐶𝑜𝑚</m:t>
                      </m:r>
                      <m:r>
                        <a:rPr lang="en-US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en-US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Com</m:t>
                      </m:r>
                      <m:d>
                        <m:dPr>
                          <m:ctrlPr>
                            <a:rPr lang="en-US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4F648F-28CC-5B8A-4AB2-830A694BF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555" y="5160006"/>
                <a:ext cx="7056784" cy="1200329"/>
              </a:xfrm>
              <a:prstGeom prst="rect">
                <a:avLst/>
              </a:prstGeom>
              <a:blipFill>
                <a:blip r:embed="rId4"/>
                <a:stretch>
                  <a:fillRect l="-1439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121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50639</TotalTime>
  <Words>2896</Words>
  <Application>Microsoft Macintosh PowerPoint</Application>
  <PresentationFormat>On-screen Show (4:3)</PresentationFormat>
  <Paragraphs>444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American Typewriter</vt:lpstr>
      <vt:lpstr>Arial</vt:lpstr>
      <vt:lpstr>Calibri</vt:lpstr>
      <vt:lpstr>Calibri Light</vt:lpstr>
      <vt:lpstr>Cambria Math</vt:lpstr>
      <vt:lpstr>Courier New</vt:lpstr>
      <vt:lpstr>Myriad Pro</vt:lpstr>
      <vt:lpstr>Segoe UI</vt:lpstr>
      <vt:lpstr>Wingdings</vt:lpstr>
      <vt:lpstr>Office Theme</vt:lpstr>
      <vt:lpstr>Custom Design</vt:lpstr>
      <vt:lpstr>Default Design</vt:lpstr>
      <vt:lpstr>PowerPoint Presentation</vt:lpstr>
      <vt:lpstr>Security against Malicious (Active) Adversaries</vt:lpstr>
      <vt:lpstr>Secure Two-Party Comp: New Def</vt:lpstr>
      <vt:lpstr>Issues to Handle</vt:lpstr>
      <vt:lpstr>New (Less) Ideal Model</vt:lpstr>
      <vt:lpstr>The “GMW Compiler”</vt:lpstr>
      <vt:lpstr>Input Independence</vt:lpstr>
      <vt:lpstr>Solution: Coin-Tossing Protocol</vt:lpstr>
      <vt:lpstr>Zero Knowledge Proofs</vt:lpstr>
      <vt:lpstr>Optimizations</vt:lpstr>
      <vt:lpstr>PowerPoint Presentation</vt:lpstr>
      <vt:lpstr>PowerPoint Presentation</vt:lpstr>
      <vt:lpstr>Complexity of the 2-party solution</vt:lpstr>
      <vt:lpstr>Secure Multi Party Computation w/ Information-theoretic security</vt:lpstr>
      <vt:lpstr>Secure Multi-party Computation</vt:lpstr>
      <vt:lpstr>Secure Multi-party Computation</vt:lpstr>
      <vt:lpstr>AN EXAMPLE</vt:lpstr>
      <vt:lpstr>IT-Secure MPC with Honest Majority</vt:lpstr>
      <vt:lpstr>PowerPoint Presentation</vt:lpstr>
      <vt:lpstr>PowerPoint Presentation</vt:lpstr>
      <vt:lpstr>PowerPoint Presentation</vt:lpstr>
      <vt:lpstr>PowerPoint Presentation</vt:lpstr>
      <vt:lpstr>Shamir’s t-out-of-n Secret Sharing</vt:lpstr>
      <vt:lpstr>Shamir’s 2-out-of-n Secret Sharing</vt:lpstr>
      <vt:lpstr>Shamir’s 2-out-of-n Secret Sharing</vt:lpstr>
      <vt:lpstr>Shamir’s 2-out-of-n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Secure Multiparty Computation</vt:lpstr>
      <vt:lpstr>Secure Multiparty Computation</vt:lpstr>
      <vt:lpstr>Secure Multiparty Computation</vt:lpstr>
      <vt:lpstr>Multiplication</vt:lpstr>
      <vt:lpstr>Degree Reduction Protocol</vt:lpstr>
      <vt:lpstr>Degree Reduction Protocol</vt:lpstr>
      <vt:lpstr>This is the moral equivalent of bootstrapping in FHE!</vt:lpstr>
      <vt:lpstr>Secure Multiparty Computation</vt:lpstr>
      <vt:lpstr>Security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1320</cp:revision>
  <dcterms:created xsi:type="dcterms:W3CDTF">2014-03-14T23:52:55Z</dcterms:created>
  <dcterms:modified xsi:type="dcterms:W3CDTF">2022-11-30T17:29:56Z</dcterms:modified>
</cp:coreProperties>
</file>